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83" r:id="rId6"/>
    <p:sldId id="1139" r:id="rId7"/>
    <p:sldId id="1133" r:id="rId8"/>
    <p:sldId id="1135" r:id="rId9"/>
    <p:sldId id="1129" r:id="rId10"/>
    <p:sldId id="1122" r:id="rId11"/>
    <p:sldId id="1123" r:id="rId12"/>
    <p:sldId id="1100" r:id="rId13"/>
    <p:sldId id="1101" r:id="rId14"/>
    <p:sldId id="1102" r:id="rId15"/>
    <p:sldId id="1103" r:id="rId16"/>
    <p:sldId id="1104" r:id="rId17"/>
    <p:sldId id="1105" r:id="rId18"/>
    <p:sldId id="1114" r:id="rId19"/>
    <p:sldId id="1140" r:id="rId20"/>
    <p:sldId id="1106" r:id="rId21"/>
    <p:sldId id="1131" r:id="rId22"/>
    <p:sldId id="257" r:id="rId23"/>
    <p:sldId id="258" r:id="rId24"/>
    <p:sldId id="259" r:id="rId25"/>
    <p:sldId id="260" r:id="rId26"/>
    <p:sldId id="1117" r:id="rId27"/>
    <p:sldId id="1120" r:id="rId28"/>
    <p:sldId id="1121" r:id="rId29"/>
    <p:sldId id="1127" r:id="rId30"/>
    <p:sldId id="1128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0F9"/>
    <a:srgbClr val="D1FFE6"/>
    <a:srgbClr val="C9FFE1"/>
    <a:srgbClr val="C1FFDD"/>
    <a:srgbClr val="D9FFEA"/>
    <a:srgbClr val="FFDCDC"/>
    <a:srgbClr val="F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4BAEE-762D-4734-BB81-9F050E0D6B2C}" v="1" dt="2026-03-09T03:18:58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AS SANTIAGO BARBIERI DOS SANTOS" userId="6fa14231-7250-42a6-a2ce-f95e89347449" providerId="ADAL" clId="{28023A29-217B-4850-BDD5-1ACCBA20BE45}"/>
    <pc:docChg chg="custSel modSld">
      <pc:chgData name="ELIAS SANTIAGO BARBIERI DOS SANTOS" userId="6fa14231-7250-42a6-a2ce-f95e89347449" providerId="ADAL" clId="{28023A29-217B-4850-BDD5-1ACCBA20BE45}" dt="2026-03-09T03:20:30.813" v="12" actId="20577"/>
      <pc:docMkLst>
        <pc:docMk/>
      </pc:docMkLst>
      <pc:sldChg chg="modSp mod">
        <pc:chgData name="ELIAS SANTIAGO BARBIERI DOS SANTOS" userId="6fa14231-7250-42a6-a2ce-f95e89347449" providerId="ADAL" clId="{28023A29-217B-4850-BDD5-1ACCBA20BE45}" dt="2026-03-09T03:20:30.813" v="12" actId="20577"/>
        <pc:sldMkLst>
          <pc:docMk/>
          <pc:sldMk cId="0" sldId="258"/>
        </pc:sldMkLst>
        <pc:spChg chg="mod">
          <ac:chgData name="ELIAS SANTIAGO BARBIERI DOS SANTOS" userId="6fa14231-7250-42a6-a2ce-f95e89347449" providerId="ADAL" clId="{28023A29-217B-4850-BDD5-1ACCBA20BE45}" dt="2026-03-09T03:20:30.813" v="12" actId="20577"/>
          <ac:spMkLst>
            <pc:docMk/>
            <pc:sldMk cId="0" sldId="258"/>
            <ac:spMk id="23" creationId="{00000000-0000-0000-0000-000000000000}"/>
          </ac:spMkLst>
        </pc:spChg>
      </pc:sldChg>
      <pc:sldChg chg="delSp mod">
        <pc:chgData name="ELIAS SANTIAGO BARBIERI DOS SANTOS" userId="6fa14231-7250-42a6-a2ce-f95e89347449" providerId="ADAL" clId="{28023A29-217B-4850-BDD5-1ACCBA20BE45}" dt="2026-03-09T03:19:09.286" v="3" actId="478"/>
        <pc:sldMkLst>
          <pc:docMk/>
          <pc:sldMk cId="144424215" sldId="1127"/>
        </pc:sldMkLst>
        <pc:picChg chg="del">
          <ac:chgData name="ELIAS SANTIAGO BARBIERI DOS SANTOS" userId="6fa14231-7250-42a6-a2ce-f95e89347449" providerId="ADAL" clId="{28023A29-217B-4850-BDD5-1ACCBA20BE45}" dt="2026-03-09T03:19:09.286" v="3" actId="478"/>
          <ac:picMkLst>
            <pc:docMk/>
            <pc:sldMk cId="144424215" sldId="1127"/>
            <ac:picMk id="4" creationId="{296ED550-279C-EAC2-9D6D-1F5D37A9DAA7}"/>
          </ac:picMkLst>
        </pc:picChg>
      </pc:sldChg>
      <pc:sldChg chg="addSp modSp mod">
        <pc:chgData name="ELIAS SANTIAGO BARBIERI DOS SANTOS" userId="6fa14231-7250-42a6-a2ce-f95e89347449" providerId="ADAL" clId="{28023A29-217B-4850-BDD5-1ACCBA20BE45}" dt="2026-03-09T03:19:05.029" v="2" actId="1076"/>
        <pc:sldMkLst>
          <pc:docMk/>
          <pc:sldMk cId="4111070798" sldId="1128"/>
        </pc:sldMkLst>
        <pc:picChg chg="mod">
          <ac:chgData name="ELIAS SANTIAGO BARBIERI DOS SANTOS" userId="6fa14231-7250-42a6-a2ce-f95e89347449" providerId="ADAL" clId="{28023A29-217B-4850-BDD5-1ACCBA20BE45}" dt="2026-03-09T03:19:05.029" v="2" actId="1076"/>
          <ac:picMkLst>
            <pc:docMk/>
            <pc:sldMk cId="4111070798" sldId="1128"/>
            <ac:picMk id="5" creationId="{AE5555D8-ABF7-89A6-974B-348D688B3B3E}"/>
          </ac:picMkLst>
        </pc:picChg>
        <pc:picChg chg="mod">
          <ac:chgData name="ELIAS SANTIAGO BARBIERI DOS SANTOS" userId="6fa14231-7250-42a6-a2ce-f95e89347449" providerId="ADAL" clId="{28023A29-217B-4850-BDD5-1ACCBA20BE45}" dt="2026-03-09T03:19:05.029" v="2" actId="1076"/>
          <ac:picMkLst>
            <pc:docMk/>
            <pc:sldMk cId="4111070798" sldId="1128"/>
            <ac:picMk id="6" creationId="{A3631C23-CE17-6B02-6102-E72EF3C0A1AB}"/>
          </ac:picMkLst>
        </pc:picChg>
        <pc:picChg chg="add mod">
          <ac:chgData name="ELIAS SANTIAGO BARBIERI DOS SANTOS" userId="6fa14231-7250-42a6-a2ce-f95e89347449" providerId="ADAL" clId="{28023A29-217B-4850-BDD5-1ACCBA20BE45}" dt="2026-03-09T03:19:00.923" v="1" actId="1076"/>
          <ac:picMkLst>
            <pc:docMk/>
            <pc:sldMk cId="4111070798" sldId="1128"/>
            <ac:picMk id="7" creationId="{B2A64E58-2E16-AF00-6241-C48F8281FCF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D7684F2A-2926-5398-B6A9-8DC685E017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102633F-683F-CE22-711F-BEA3A498D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1D22D-1A11-4CB9-9AD5-D3DDE065A804}" type="datetimeFigureOut">
              <a:rPr lang="pt-BR" smtClean="0"/>
              <a:t>08/03/2026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1E42B33-45A2-23B8-0891-B08404E9A1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429A42-D167-D576-1C1C-EE40C7ABA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CDDB7-8240-45D8-BF38-C2B5248AC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555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1F0C6-BDE4-4E39-9D69-EA1B9E1CF79D}" type="datetimeFigureOut">
              <a:rPr lang="pt-BR" smtClean="0"/>
              <a:t>08/03/2026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82A54-FD87-4813-82DE-8FFD418EE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17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82A54-FD87-4813-82DE-8FFD418EEAE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099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BA5E3-B8AB-4365-9226-1376FDA2FC8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96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49FAD-6021-8685-938C-A6D7951A4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595076-5CC5-EFB4-8F69-60E0E8181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2C2D84-B638-6DE3-4E9F-4C8E70C36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ED9-51E0-4652-85CC-8518129D1C08}" type="datetimeFigureOut">
              <a:rPr lang="pt-BR" smtClean="0"/>
              <a:t>08/03/2026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9A35CE-3315-0CD9-257F-CF292C9B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CDEB49-BE8F-8DFD-5248-1E813D2B4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E031-4B4F-4E39-A927-07B849D31D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495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5D62F-0D0A-DF8F-64BC-F3598F1D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11C9A7-6533-1C18-30AC-200330E47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EE80C2-03C8-00AA-6223-4221F466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9CED9-51E0-4652-85CC-8518129D1C08}" type="datetimeFigureOut">
              <a:rPr lang="pt-BR" smtClean="0"/>
              <a:t>08/03/2026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3B0838-5A07-1E8E-ADE6-4FF1940C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19FB2D-0DBC-FAD6-7F4D-5462DC5C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BE031-4B4F-4E39-A927-07B849D31DF7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C44C49E-1B34-CE48-6A5B-2BD55E5D3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CA14116-ADCB-328F-FF6A-01FBADF847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2070" b="22616"/>
          <a:stretch/>
        </p:blipFill>
        <p:spPr>
          <a:xfrm>
            <a:off x="10263911" y="117695"/>
            <a:ext cx="1810576" cy="5633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0F42B7-5182-B169-0EF8-52E59701E4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95" y="6015342"/>
            <a:ext cx="1421296" cy="7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">
    <p:bg>
      <p:bgPr>
        <a:solidFill>
          <a:srgbClr val="FF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411480" y="6464808"/>
            <a:ext cx="47548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Treinamento rápido de loja | Oscar Calçados</a:t>
            </a:r>
            <a:endParaRPr lang="en-US" sz="9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521440" y="6428232"/>
            <a:ext cx="320040" cy="1828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‹nº›</a:t>
            </a:fld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040F495-C5F6-EA16-D1B5-0CBBEE33D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070" b="22616"/>
          <a:stretch/>
        </p:blipFill>
        <p:spPr>
          <a:xfrm>
            <a:off x="10263911" y="117695"/>
            <a:ext cx="1810576" cy="5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4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1899B92-E3F7-24D8-EE5D-32735CF2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270B52-1F4B-40E5-E615-EB3E71A44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D5FB03-EC83-E01D-259C-2BFE6CE7B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79CED9-51E0-4652-85CC-8518129D1C08}" type="datetimeFigureOut">
              <a:rPr lang="pt-BR" smtClean="0"/>
              <a:t>08/03/2026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7C6925-8F4D-58DD-1274-7991FD47C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97EAFE-A333-470F-B88A-43E3D5FC5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BE031-4B4F-4E39-A927-07B849D31DF7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C6F7EC-B620-C8C7-6686-3AD1448B4B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3462F73-CABF-939F-D7A5-74B37B85AD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695" y="6015342"/>
            <a:ext cx="1421296" cy="7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inistrospessoas@sancorseguros.com" TargetMode="Externa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5155D96-9B93-7FC3-322A-056190C8FDF7}"/>
              </a:ext>
            </a:extLst>
          </p:cNvPr>
          <p:cNvSpPr txBox="1"/>
          <p:nvPr/>
        </p:nvSpPr>
        <p:spPr>
          <a:xfrm>
            <a:off x="266852" y="2017654"/>
            <a:ext cx="11658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Neue Haas Grotesk Text Pro" panose="020B0504020202020204" pitchFamily="34" charset="0"/>
                <a:ea typeface="Gadugi" panose="020B0502040204020203" pitchFamily="34" charset="0"/>
              </a:rPr>
              <a:t>Treinamento Vendas de Serviços Financeiros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65708B-4923-FEA9-C081-963D59672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70" b="22616"/>
          <a:stretch/>
        </p:blipFill>
        <p:spPr>
          <a:xfrm>
            <a:off x="952537" y="3062224"/>
            <a:ext cx="4733435" cy="14727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0BDA789-CC26-C01A-29AD-E03D555853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7319" y="2979130"/>
            <a:ext cx="2714893" cy="14745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D7987E-A9DF-31E5-33FB-DCF33867B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638800"/>
            <a:ext cx="1219199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BFC2980-2699-EB7E-C86A-7C405619DEF1}"/>
              </a:ext>
            </a:extLst>
          </p:cNvPr>
          <p:cNvSpPr txBox="1"/>
          <p:nvPr/>
        </p:nvSpPr>
        <p:spPr>
          <a:xfrm>
            <a:off x="1102110" y="4595961"/>
            <a:ext cx="7138122" cy="1447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</a:pPr>
            <a:r>
              <a:rPr lang="pt-BR" sz="4800" b="1" dirty="0">
                <a:latin typeface="Gadugi" panose="020B0502040204020203" pitchFamily="34" charset="0"/>
                <a:ea typeface="Gadugi" panose="020B0502040204020203" pitchFamily="34" charset="0"/>
              </a:rPr>
              <a:t>Qual é o produto mais</a:t>
            </a:r>
          </a:p>
          <a:p>
            <a:pPr algn="ctr">
              <a:lnSpc>
                <a:spcPts val="5800"/>
              </a:lnSpc>
            </a:pPr>
            <a:r>
              <a:rPr lang="pt-BR" sz="4800" b="1" dirty="0">
                <a:latin typeface="Gadugi" panose="020B0502040204020203" pitchFamily="34" charset="0"/>
                <a:ea typeface="Gadugi" panose="020B0502040204020203" pitchFamily="34" charset="0"/>
              </a:rPr>
              <a:t>vendido no MUNDO?</a:t>
            </a:r>
            <a:endParaRPr lang="en-US" sz="4800" dirty="0">
              <a:latin typeface="Cooper Hewitt Heavy Bold"/>
            </a:endParaRPr>
          </a:p>
        </p:txBody>
      </p:sp>
      <p:pic>
        <p:nvPicPr>
          <p:cNvPr id="4" name="Imagem 3" descr="Thinking woman PNG transparent image download, size: 800x945px">
            <a:extLst>
              <a:ext uri="{FF2B5EF4-FFF2-40B4-BE49-F238E27FC236}">
                <a16:creationId xmlns:a16="http://schemas.microsoft.com/office/drawing/2014/main" id="{4C7C9FDA-05F4-8D69-2BC5-525AD5544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236"/>
          <a:stretch/>
        </p:blipFill>
        <p:spPr bwMode="auto">
          <a:xfrm>
            <a:off x="8240233" y="696676"/>
            <a:ext cx="3951767" cy="61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61D73B8-10DB-80B5-F3E8-DEEEE9D7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89" y="564199"/>
            <a:ext cx="2414487" cy="187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3280588-EC9F-F0B1-E464-F7AD33A90939}"/>
              </a:ext>
            </a:extLst>
          </p:cNvPr>
          <p:cNvSpPr/>
          <p:nvPr/>
        </p:nvSpPr>
        <p:spPr>
          <a:xfrm>
            <a:off x="370367" y="2583109"/>
            <a:ext cx="8327066" cy="1015662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É aquele que se OFERECE mais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FC15A7C-3764-33F1-94B5-0F1182513C17}"/>
              </a:ext>
            </a:extLst>
          </p:cNvPr>
          <p:cNvSpPr txBox="1"/>
          <p:nvPr/>
        </p:nvSpPr>
        <p:spPr>
          <a:xfrm>
            <a:off x="370367" y="292170"/>
            <a:ext cx="11451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Gadugi" panose="020B0502040204020203" pitchFamily="34" charset="0"/>
                <a:ea typeface="Gadugi" panose="020B0502040204020203" pitchFamily="34" charset="0"/>
              </a:rPr>
              <a:t>Vamos pensar um pouco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A47DEBA-876D-CC87-B4A5-76ED754BE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80074" t="66292"/>
          <a:stretch/>
        </p:blipFill>
        <p:spPr>
          <a:xfrm rot="18256323">
            <a:off x="9529149" y="1404010"/>
            <a:ext cx="369881" cy="8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A80A76-C519-61E9-FF80-DFDABC32075B}"/>
              </a:ext>
            </a:extLst>
          </p:cNvPr>
          <p:cNvSpPr txBox="1"/>
          <p:nvPr/>
        </p:nvSpPr>
        <p:spPr>
          <a:xfrm>
            <a:off x="370367" y="1514920"/>
            <a:ext cx="8956158" cy="1941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pt-BR" sz="5400" b="1" dirty="0">
                <a:latin typeface="Gadugi" panose="020B0502040204020203" pitchFamily="34" charset="0"/>
                <a:ea typeface="Gadugi" panose="020B0502040204020203" pitchFamily="34" charset="0"/>
              </a:rPr>
              <a:t>Garantir a OFERTA dos Sorteio com QUALIDADE</a:t>
            </a:r>
            <a:endParaRPr lang="en-US" sz="5400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ABC1E9-56DB-B098-3D82-011E0F77B968}"/>
              </a:ext>
            </a:extLst>
          </p:cNvPr>
          <p:cNvSpPr txBox="1"/>
          <p:nvPr/>
        </p:nvSpPr>
        <p:spPr>
          <a:xfrm>
            <a:off x="370367" y="292170"/>
            <a:ext cx="11451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Gadugi" panose="020B0502040204020203" pitchFamily="34" charset="0"/>
                <a:ea typeface="Gadugi" panose="020B0502040204020203" pitchFamily="34" charset="0"/>
              </a:rPr>
              <a:t>Portanto, nossa principal missão é:</a:t>
            </a:r>
          </a:p>
        </p:txBody>
      </p:sp>
      <p:pic>
        <p:nvPicPr>
          <p:cNvPr id="10248" name="Picture 8" descr="Homem Sinal Positivo Imagens – Download Grátis no Freepik">
            <a:extLst>
              <a:ext uri="{FF2B5EF4-FFF2-40B4-BE49-F238E27FC236}">
                <a16:creationId xmlns:a16="http://schemas.microsoft.com/office/drawing/2014/main" id="{B40B4590-1A25-ED83-BA4C-E9BDA5689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/>
          <a:stretch/>
        </p:blipFill>
        <p:spPr bwMode="auto">
          <a:xfrm flipH="1">
            <a:off x="7000240" y="1514920"/>
            <a:ext cx="5191760" cy="53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0DC50BA-5206-6AAE-FAA3-CD2037DC65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53" y="6198775"/>
            <a:ext cx="999368" cy="54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apitão Nascimento? Jogador sacode companheiros em preleção, viraliza e  torcedores pedem atleta em seus times - Lance!">
            <a:extLst>
              <a:ext uri="{FF2B5EF4-FFF2-40B4-BE49-F238E27FC236}">
                <a16:creationId xmlns:a16="http://schemas.microsoft.com/office/drawing/2014/main" id="{0FC29E60-7E6A-D892-8F10-2EACE5932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8" r="16224"/>
          <a:stretch/>
        </p:blipFill>
        <p:spPr bwMode="auto">
          <a:xfrm>
            <a:off x="7274560" y="1389379"/>
            <a:ext cx="4160865" cy="4696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1" name="Espaço Reservado para Texto 1">
            <a:extLst>
              <a:ext uri="{FF2B5EF4-FFF2-40B4-BE49-F238E27FC236}">
                <a16:creationId xmlns:a16="http://schemas.microsoft.com/office/drawing/2014/main" id="{6ECB132D-F6D4-E581-371A-B469B2AE7AFF}"/>
              </a:ext>
            </a:extLst>
          </p:cNvPr>
          <p:cNvSpPr txBox="1">
            <a:spLocks/>
          </p:cNvSpPr>
          <p:nvPr/>
        </p:nvSpPr>
        <p:spPr>
          <a:xfrm>
            <a:off x="420858" y="311348"/>
            <a:ext cx="8841130" cy="7546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b="1" dirty="0">
                <a:latin typeface="Gadugi" panose="020B0502040204020203" pitchFamily="34" charset="0"/>
                <a:ea typeface="Gadugi" panose="020B0502040204020203" pitchFamily="34" charset="0"/>
              </a:rPr>
              <a:t>Olha quem tem um recado para nós...</a:t>
            </a:r>
          </a:p>
        </p:txBody>
      </p:sp>
      <p:sp>
        <p:nvSpPr>
          <p:cNvPr id="12" name="Espaço Reservado para Texto 1">
            <a:extLst>
              <a:ext uri="{FF2B5EF4-FFF2-40B4-BE49-F238E27FC236}">
                <a16:creationId xmlns:a16="http://schemas.microsoft.com/office/drawing/2014/main" id="{C3D16205-4071-69E8-1F1B-B29BEDE6D47F}"/>
              </a:ext>
            </a:extLst>
          </p:cNvPr>
          <p:cNvSpPr txBox="1">
            <a:spLocks/>
          </p:cNvSpPr>
          <p:nvPr/>
        </p:nvSpPr>
        <p:spPr>
          <a:xfrm>
            <a:off x="5062487" y="6072554"/>
            <a:ext cx="3796456" cy="4828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b="1" dirty="0">
                <a:latin typeface="Gadugi" panose="020B0502040204020203" pitchFamily="34" charset="0"/>
                <a:ea typeface="Gadugi" panose="020B0502040204020203" pitchFamily="34" charset="0"/>
              </a:rPr>
              <a:t>Capitão Nascimento </a:t>
            </a:r>
          </a:p>
        </p:txBody>
      </p:sp>
      <p:sp>
        <p:nvSpPr>
          <p:cNvPr id="15" name="Bolha de Discurso: Oval 3">
            <a:extLst>
              <a:ext uri="{FF2B5EF4-FFF2-40B4-BE49-F238E27FC236}">
                <a16:creationId xmlns:a16="http://schemas.microsoft.com/office/drawing/2014/main" id="{4C0C174D-A273-FD52-5EBB-F6E95AAE2DD3}"/>
              </a:ext>
            </a:extLst>
          </p:cNvPr>
          <p:cNvSpPr/>
          <p:nvPr/>
        </p:nvSpPr>
        <p:spPr>
          <a:xfrm>
            <a:off x="756575" y="2209800"/>
            <a:ext cx="6462083" cy="2286000"/>
          </a:xfrm>
          <a:prstGeom prst="wedgeEllipseCallout">
            <a:avLst>
              <a:gd name="adj1" fmla="val 72611"/>
              <a:gd name="adj2" fmla="val -20631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2060">
                <a:alpha val="40000"/>
              </a:srgbClr>
            </a:solidFill>
          </a:ln>
          <a:effectLst>
            <a:outerShdw blurRad="50800" dist="50800" dir="5400000" algn="ctr" rotWithShape="0">
              <a:srgbClr val="FF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Espaço Reservado para Texto 1">
            <a:extLst>
              <a:ext uri="{FF2B5EF4-FFF2-40B4-BE49-F238E27FC236}">
                <a16:creationId xmlns:a16="http://schemas.microsoft.com/office/drawing/2014/main" id="{86C67F34-D55C-61BC-43F5-D581AC515E11}"/>
              </a:ext>
            </a:extLst>
          </p:cNvPr>
          <p:cNvSpPr txBox="1">
            <a:spLocks/>
          </p:cNvSpPr>
          <p:nvPr/>
        </p:nvSpPr>
        <p:spPr>
          <a:xfrm>
            <a:off x="1060418" y="2817443"/>
            <a:ext cx="5900297" cy="1375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b="1" dirty="0">
                <a:latin typeface="Gadugi" panose="020B0502040204020203" pitchFamily="34" charset="0"/>
                <a:ea typeface="Gadugi" panose="020B0502040204020203" pitchFamily="34" charset="0"/>
              </a:rPr>
              <a:t>“Missão dada é Missão Cumprida!”</a:t>
            </a:r>
          </a:p>
        </p:txBody>
      </p:sp>
    </p:spTree>
    <p:extLst>
      <p:ext uri="{BB962C8B-B14F-4D97-AF65-F5344CB8AC3E}">
        <p14:creationId xmlns:p14="http://schemas.microsoft.com/office/powerpoint/2010/main" val="34393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3BBB79E-60DA-7AEE-DA4A-1BC569211230}"/>
              </a:ext>
            </a:extLst>
          </p:cNvPr>
          <p:cNvSpPr txBox="1"/>
          <p:nvPr/>
        </p:nvSpPr>
        <p:spPr>
          <a:xfrm>
            <a:off x="594778" y="1233064"/>
            <a:ext cx="9138684" cy="3591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5400" b="1" dirty="0">
                <a:latin typeface="Gadugi" panose="020B0502040204020203" pitchFamily="34" charset="0"/>
                <a:ea typeface="Gadugi" panose="020B0502040204020203" pitchFamily="34" charset="0"/>
              </a:rPr>
              <a:t>5. Regras Fundamentais para executar uma </a:t>
            </a:r>
            <a:r>
              <a:rPr lang="pt-BR" sz="5400" b="1" dirty="0">
                <a:solidFill>
                  <a:srgbClr val="FFC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Oferta</a:t>
            </a:r>
            <a:r>
              <a:rPr lang="pt-BR" sz="5400" b="1" dirty="0">
                <a:latin typeface="Gadugi" panose="020B0502040204020203" pitchFamily="34" charset="0"/>
                <a:ea typeface="Gadugi" panose="020B0502040204020203" pitchFamily="34" charset="0"/>
              </a:rPr>
              <a:t> de Serviços com </a:t>
            </a:r>
            <a:r>
              <a:rPr lang="pt-BR" sz="5400" b="1" dirty="0">
                <a:solidFill>
                  <a:srgbClr val="FFC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Qualidade</a:t>
            </a:r>
            <a:r>
              <a:rPr lang="pt-BR" sz="5400" b="1" dirty="0"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endParaRPr lang="en-US" sz="5400" dirty="0">
              <a:latin typeface="Cooper Hewitt Heavy Bold"/>
            </a:endParaRPr>
          </a:p>
        </p:txBody>
      </p:sp>
      <p:pic>
        <p:nvPicPr>
          <p:cNvPr id="3" name="Picture 2" descr="homem-apontando-4 | Blog Consórcio Nacional">
            <a:extLst>
              <a:ext uri="{FF2B5EF4-FFF2-40B4-BE49-F238E27FC236}">
                <a16:creationId xmlns:a16="http://schemas.microsoft.com/office/drawing/2014/main" id="{B48B91DD-310B-4FF6-80FA-1358AFBF8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0" b="6027"/>
          <a:stretch/>
        </p:blipFill>
        <p:spPr bwMode="auto">
          <a:xfrm>
            <a:off x="9609633" y="1012371"/>
            <a:ext cx="2582367" cy="584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06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arçom segurando uma bandeja de prata | Foto Premium">
            <a:extLst>
              <a:ext uri="{FF2B5EF4-FFF2-40B4-BE49-F238E27FC236}">
                <a16:creationId xmlns:a16="http://schemas.microsoft.com/office/drawing/2014/main" id="{AC600BA5-D46D-6F1C-909A-F50A8466B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93046" l="5112" r="98403">
                        <a14:foregroundMark x1="53834" y1="90887" x2="84665" y2="93525"/>
                        <a14:foregroundMark x1="88019" y1="51799" x2="96486" y2="64269"/>
                        <a14:foregroundMark x1="95540" y1="74580" x2="94089" y2="90408"/>
                        <a14:foregroundMark x1="96486" y1="64269" x2="96332" y2="65947"/>
                        <a14:foregroundMark x1="94089" y1="90408" x2="81150" y2="99041"/>
                        <a14:foregroundMark x1="81150" y1="99041" x2="53674" y2="99041"/>
                        <a14:foregroundMark x1="53674" y1="99041" x2="76038" y2="98082"/>
                        <a14:foregroundMark x1="76038" y1="98082" x2="87859" y2="91367"/>
                        <a14:foregroundMark x1="87859" y1="91367" x2="93930" y2="72902"/>
                        <a14:foregroundMark x1="93930" y1="72902" x2="93450" y2="59712"/>
                        <a14:foregroundMark x1="93450" y1="59712" x2="86262" y2="51559"/>
                        <a14:foregroundMark x1="97284" y1="58753" x2="98083" y2="65947"/>
                        <a14:foregroundMark x1="98193" y1="74580" x2="96166" y2="85612"/>
                        <a14:foregroundMark x1="19329" y1="48441" x2="30990" y2="60432"/>
                        <a14:foregroundMark x1="30990" y1="60432" x2="30671" y2="47242"/>
                        <a14:foregroundMark x1="30671" y1="47242" x2="38978" y2="43645"/>
                        <a14:foregroundMark x1="8147" y1="42686" x2="14058" y2="43405"/>
                        <a14:foregroundMark x1="19808" y1="43165" x2="31150" y2="42926"/>
                        <a14:foregroundMark x1="31150" y1="42926" x2="31949" y2="42926"/>
                        <a14:foregroundMark x1="37700" y1="41966" x2="40256" y2="43645"/>
                        <a14:foregroundMark x1="7348" y1="43165" x2="6070" y2="42926"/>
                        <a14:foregroundMark x1="5591" y1="42926" x2="5112" y2="42926"/>
                        <a14:foregroundMark x1="5112" y1="42926" x2="5112" y2="42926"/>
                        <a14:foregroundMark x1="28275" y1="46763" x2="41214" y2="42686"/>
                        <a14:foregroundMark x1="40735" y1="42926" x2="40735" y2="42926"/>
                        <a14:backgroundMark x1="98403" y1="65947" x2="98403" y2="74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6"/>
          <a:stretch/>
        </p:blipFill>
        <p:spPr bwMode="auto">
          <a:xfrm>
            <a:off x="6417086" y="2689813"/>
            <a:ext cx="5995962" cy="41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7A4F8FD-D41C-0E54-D046-1AD0D71E35A8}"/>
              </a:ext>
            </a:extLst>
          </p:cNvPr>
          <p:cNvSpPr/>
          <p:nvPr/>
        </p:nvSpPr>
        <p:spPr>
          <a:xfrm>
            <a:off x="446314" y="385339"/>
            <a:ext cx="8621486" cy="682822"/>
          </a:xfrm>
          <a:prstGeom prst="round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1. Seguros só são vendidos quando oferecidos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618FE30-EB47-03FC-3B60-0D330F9C1867}"/>
              </a:ext>
            </a:extLst>
          </p:cNvPr>
          <p:cNvSpPr txBox="1"/>
          <p:nvPr/>
        </p:nvSpPr>
        <p:spPr>
          <a:xfrm>
            <a:off x="446314" y="1584097"/>
            <a:ext cx="9583511" cy="259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Não é tangível e muito menos objeto de desejo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Garantir a Oferta para ter a chance de vender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Se não foi dessa vez, certamente será na próxima!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Nunca tome a decisão pelo cliente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D795FA-466F-B8B6-664B-E54950ACA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70" b="22616"/>
          <a:stretch/>
        </p:blipFill>
        <p:spPr>
          <a:xfrm>
            <a:off x="7045569" y="3943228"/>
            <a:ext cx="1531448" cy="4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7A4F8FD-D41C-0E54-D046-1AD0D71E35A8}"/>
              </a:ext>
            </a:extLst>
          </p:cNvPr>
          <p:cNvSpPr/>
          <p:nvPr/>
        </p:nvSpPr>
        <p:spPr>
          <a:xfrm>
            <a:off x="123083" y="385339"/>
            <a:ext cx="9089743" cy="682822"/>
          </a:xfrm>
          <a:prstGeom prst="round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2. O Cliente não sabe que necessita comprar o seguro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F8B911-7E27-45F4-3A22-9D46FC414320}"/>
              </a:ext>
            </a:extLst>
          </p:cNvPr>
          <p:cNvSpPr txBox="1"/>
          <p:nvPr/>
        </p:nvSpPr>
        <p:spPr>
          <a:xfrm>
            <a:off x="446314" y="1369804"/>
            <a:ext cx="10377731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Portanto, ... o promotor precisa contar isso para ele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19D9814-CE5A-E991-F1EA-AEB137544EE7}"/>
              </a:ext>
            </a:extLst>
          </p:cNvPr>
          <p:cNvSpPr txBox="1"/>
          <p:nvPr/>
        </p:nvSpPr>
        <p:spPr>
          <a:xfrm>
            <a:off x="446314" y="1988929"/>
            <a:ext cx="8677473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3 tipos de necessidades movem as vendas (B.I.C)</a:t>
            </a:r>
          </a:p>
        </p:txBody>
      </p:sp>
      <p:pic>
        <p:nvPicPr>
          <p:cNvPr id="17412" name="Picture 4" descr="Mulher atraente abrindo a boca segurando as mãos no rosto gritando  anunciando sua opinião | Foto Premium">
            <a:extLst>
              <a:ext uri="{FF2B5EF4-FFF2-40B4-BE49-F238E27FC236}">
                <a16:creationId xmlns:a16="http://schemas.microsoft.com/office/drawing/2014/main" id="{35E76B69-AE58-AD6D-16F1-D5909F6A5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3" b="99281" l="9585" r="89617">
                        <a14:foregroundMark x1="43131" y1="42926" x2="38978" y2="87770"/>
                        <a14:foregroundMark x1="38978" y1="87770" x2="39936" y2="99281"/>
                        <a14:foregroundMark x1="71246" y1="59472" x2="77157" y2="99520"/>
                        <a14:foregroundMark x1="47284" y1="91607" x2="69808" y2="98321"/>
                        <a14:foregroundMark x1="46965" y1="94245" x2="49681" y2="91847"/>
                        <a14:foregroundMark x1="43610" y1="97842" x2="53674" y2="98561"/>
                        <a14:foregroundMark x1="53674" y1="98561" x2="44089" y2="98561"/>
                        <a14:foregroundMark x1="44089" y1="98561" x2="46965" y2="98321"/>
                        <a14:foregroundMark x1="71086" y1="97602" x2="69329" y2="99041"/>
                        <a14:foregroundMark x1="71885" y1="98801" x2="71885" y2="98801"/>
                        <a14:foregroundMark x1="71885" y1="98561" x2="71565" y2="98561"/>
                        <a14:foregroundMark x1="72524" y1="97842" x2="72524" y2="97842"/>
                        <a14:foregroundMark x1="72843" y1="98082" x2="73163" y2="99281"/>
                        <a14:foregroundMark x1="73323" y1="99281" x2="73323" y2="99281"/>
                        <a14:foregroundMark x1="43770" y1="97362" x2="43770" y2="97362"/>
                        <a14:foregroundMark x1="43610" y1="97362" x2="43610" y2="97362"/>
                        <a14:foregroundMark x1="43770" y1="97362" x2="43770" y2="97362"/>
                        <a14:foregroundMark x1="43131" y1="97362" x2="43131" y2="97362"/>
                        <a14:foregroundMark x1="43610" y1="98082" x2="44569" y2="99281"/>
                        <a14:foregroundMark x1="43291" y1="98082" x2="43610" y2="98801"/>
                        <a14:foregroundMark x1="43450" y1="97842" x2="43450" y2="97842"/>
                        <a14:foregroundMark x1="43450" y1="97842" x2="43450" y2="97842"/>
                        <a14:foregroundMark x1="52556" y1="10552" x2="60863" y2="7434"/>
                        <a14:foregroundMark x1="60863" y1="7434" x2="52236" y2="10312"/>
                        <a14:foregroundMark x1="52236" y1="10312" x2="61182" y2="8873"/>
                        <a14:backgroundMark x1="43224" y1="97661" x2="43683" y2="97674"/>
                        <a14:backgroundMark x1="72002" y1="59225" x2="70927" y2="56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5" r="17717"/>
          <a:stretch/>
        </p:blipFill>
        <p:spPr bwMode="auto">
          <a:xfrm>
            <a:off x="7927468" y="1918251"/>
            <a:ext cx="4264532" cy="493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A9D43359-5698-32EE-6E3F-267BC85A168F}"/>
              </a:ext>
            </a:extLst>
          </p:cNvPr>
          <p:cNvSpPr/>
          <p:nvPr/>
        </p:nvSpPr>
        <p:spPr>
          <a:xfrm>
            <a:off x="1732992" y="3266439"/>
            <a:ext cx="3169419" cy="6681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latin typeface="Gadugi" panose="020B0502040204020203" pitchFamily="34" charset="0"/>
                <a:ea typeface="Gadugi" panose="020B0502040204020203" pitchFamily="34" charset="0"/>
              </a:rPr>
              <a:t>1. Básicas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E0A90528-374F-19D5-508C-D0B038836A9D}"/>
              </a:ext>
            </a:extLst>
          </p:cNvPr>
          <p:cNvSpPr/>
          <p:nvPr/>
        </p:nvSpPr>
        <p:spPr>
          <a:xfrm>
            <a:off x="2922054" y="4405728"/>
            <a:ext cx="3372773" cy="668118"/>
          </a:xfrm>
          <a:prstGeom prst="roundRect">
            <a:avLst/>
          </a:prstGeom>
          <a:solidFill>
            <a:srgbClr val="00A2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latin typeface="Gadugi" panose="020B0502040204020203" pitchFamily="34" charset="0"/>
                <a:ea typeface="Gadugi" panose="020B0502040204020203" pitchFamily="34" charset="0"/>
              </a:rPr>
              <a:t>2. Imediatas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A72FBFAA-A376-0DE6-29CA-ACDB71CAFF4B}"/>
              </a:ext>
            </a:extLst>
          </p:cNvPr>
          <p:cNvSpPr/>
          <p:nvPr/>
        </p:nvSpPr>
        <p:spPr>
          <a:xfrm>
            <a:off x="4111119" y="5533994"/>
            <a:ext cx="3372772" cy="668118"/>
          </a:xfrm>
          <a:prstGeom prst="round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latin typeface="Gadugi" panose="020B0502040204020203" pitchFamily="34" charset="0"/>
                <a:ea typeface="Gadugi" panose="020B0502040204020203" pitchFamily="34" charset="0"/>
              </a:rPr>
              <a:t>3. Criadas</a:t>
            </a:r>
          </a:p>
        </p:txBody>
      </p:sp>
    </p:spTree>
    <p:extLst>
      <p:ext uri="{BB962C8B-B14F-4D97-AF65-F5344CB8AC3E}">
        <p14:creationId xmlns:p14="http://schemas.microsoft.com/office/powerpoint/2010/main" val="40264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DD4F3-EB5A-1D3A-6B12-7E9265B7B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BBA92BF-7847-DAE5-9DC6-ED51665B3D08}"/>
              </a:ext>
            </a:extLst>
          </p:cNvPr>
          <p:cNvSpPr/>
          <p:nvPr/>
        </p:nvSpPr>
        <p:spPr>
          <a:xfrm>
            <a:off x="123083" y="385339"/>
            <a:ext cx="9089743" cy="682822"/>
          </a:xfrm>
          <a:prstGeom prst="round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2. O Cliente não sabe que necessita comprar o seguro</a:t>
            </a:r>
          </a:p>
        </p:txBody>
      </p:sp>
      <p:pic>
        <p:nvPicPr>
          <p:cNvPr id="17412" name="Picture 4" descr="Mulher atraente abrindo a boca segurando as mãos no rosto gritando  anunciando sua opinião | Foto Premium">
            <a:extLst>
              <a:ext uri="{FF2B5EF4-FFF2-40B4-BE49-F238E27FC236}">
                <a16:creationId xmlns:a16="http://schemas.microsoft.com/office/drawing/2014/main" id="{E4F0A5BE-23F0-D1B1-91EA-B8178DB3A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3" b="99281" l="9585" r="89617">
                        <a14:foregroundMark x1="43131" y1="42926" x2="38978" y2="87770"/>
                        <a14:foregroundMark x1="38978" y1="87770" x2="39936" y2="99281"/>
                        <a14:foregroundMark x1="71246" y1="59472" x2="77157" y2="99520"/>
                        <a14:foregroundMark x1="47284" y1="91607" x2="69808" y2="98321"/>
                        <a14:foregroundMark x1="46965" y1="94245" x2="49681" y2="91847"/>
                        <a14:foregroundMark x1="43610" y1="97842" x2="53674" y2="98561"/>
                        <a14:foregroundMark x1="53674" y1="98561" x2="44089" y2="98561"/>
                        <a14:foregroundMark x1="44089" y1="98561" x2="46965" y2="98321"/>
                        <a14:foregroundMark x1="71086" y1="97602" x2="69329" y2="99041"/>
                        <a14:foregroundMark x1="71885" y1="98801" x2="71885" y2="98801"/>
                        <a14:foregroundMark x1="71885" y1="98561" x2="71565" y2="98561"/>
                        <a14:foregroundMark x1="72524" y1="97842" x2="72524" y2="97842"/>
                        <a14:foregroundMark x1="72843" y1="98082" x2="73163" y2="99281"/>
                        <a14:foregroundMark x1="73323" y1="99281" x2="73323" y2="99281"/>
                        <a14:foregroundMark x1="43770" y1="97362" x2="43770" y2="97362"/>
                        <a14:foregroundMark x1="43610" y1="97362" x2="43610" y2="97362"/>
                        <a14:foregroundMark x1="43770" y1="97362" x2="43770" y2="97362"/>
                        <a14:foregroundMark x1="43131" y1="97362" x2="43131" y2="97362"/>
                        <a14:foregroundMark x1="43610" y1="98082" x2="44569" y2="99281"/>
                        <a14:foregroundMark x1="43291" y1="98082" x2="43610" y2="98801"/>
                        <a14:foregroundMark x1="43450" y1="97842" x2="43450" y2="97842"/>
                        <a14:foregroundMark x1="43450" y1="97842" x2="43450" y2="97842"/>
                        <a14:foregroundMark x1="52556" y1="10552" x2="60863" y2="7434"/>
                        <a14:foregroundMark x1="60863" y1="7434" x2="52236" y2="10312"/>
                        <a14:foregroundMark x1="52236" y1="10312" x2="61182" y2="8873"/>
                        <a14:backgroundMark x1="43224" y1="97661" x2="43683" y2="97674"/>
                        <a14:backgroundMark x1="72002" y1="59225" x2="70927" y2="56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5" r="17717"/>
          <a:stretch/>
        </p:blipFill>
        <p:spPr bwMode="auto">
          <a:xfrm>
            <a:off x="7927468" y="1918251"/>
            <a:ext cx="4264532" cy="493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A223B04-7760-DD54-F5B5-5AA895DB7ED6}"/>
              </a:ext>
            </a:extLst>
          </p:cNvPr>
          <p:cNvSpPr txBox="1"/>
          <p:nvPr/>
        </p:nvSpPr>
        <p:spPr>
          <a:xfrm>
            <a:off x="1030117" y="2274838"/>
            <a:ext cx="78779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“Aqui na loja temos um sorteio de 10 mil reais que custa apenas </a:t>
            </a:r>
            <a:r>
              <a:rPr lang="pt-BR" b="1" dirty="0"/>
              <a:t>R$5,99 por mês. </a:t>
            </a:r>
            <a:r>
              <a:rPr lang="pt-BR" dirty="0"/>
              <a:t>Imagine o que você faria com esse dinheiro?”(</a:t>
            </a:r>
            <a:r>
              <a:rPr lang="pt-BR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Criada</a:t>
            </a:r>
            <a:r>
              <a:rPr lang="pt-BR" dirty="0"/>
              <a:t>).</a:t>
            </a:r>
          </a:p>
          <a:p>
            <a:br>
              <a:rPr lang="pt-BR" dirty="0"/>
            </a:br>
            <a:r>
              <a:rPr lang="pt-BR" dirty="0"/>
              <a:t>“Ele permite participar </a:t>
            </a:r>
            <a:r>
              <a:rPr lang="pt-BR" b="1" dirty="0"/>
              <a:t>todo mês do sorteio de R$10 mil”</a:t>
            </a:r>
            <a:r>
              <a:rPr lang="pt-BR" dirty="0"/>
              <a:t> (</a:t>
            </a: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Imediata</a:t>
            </a:r>
            <a:r>
              <a:rPr lang="pt-BR" dirty="0"/>
              <a:t>).</a:t>
            </a:r>
          </a:p>
          <a:p>
            <a:br>
              <a:rPr lang="pt-BR" dirty="0"/>
            </a:br>
            <a:r>
              <a:rPr lang="pt-BR" dirty="0"/>
              <a:t>“E ainda oferece </a:t>
            </a:r>
            <a:r>
              <a:rPr lang="pt-BR" b="1" dirty="0"/>
              <a:t>uma proteção de internação caso aconteça algum imprevisto”</a:t>
            </a:r>
            <a:r>
              <a:rPr lang="pt-BR" dirty="0"/>
              <a:t> (</a:t>
            </a:r>
            <a:r>
              <a:rPr lang="pt-BR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Básica</a:t>
            </a:r>
            <a:r>
              <a:rPr lang="pt-B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74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 árbitro PNG Images | Vetores E Arquivos PSD | Download Grátis Em Pngtree">
            <a:extLst>
              <a:ext uri="{FF2B5EF4-FFF2-40B4-BE49-F238E27FC236}">
                <a16:creationId xmlns:a16="http://schemas.microsoft.com/office/drawing/2014/main" id="{830A1F96-5430-3EBE-DB7A-2E486B79F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77" y="3668585"/>
            <a:ext cx="2126275" cy="318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7D8F07F-023F-57F9-03A2-E5F8BB2F4B5F}"/>
              </a:ext>
            </a:extLst>
          </p:cNvPr>
          <p:cNvSpPr/>
          <p:nvPr/>
        </p:nvSpPr>
        <p:spPr>
          <a:xfrm>
            <a:off x="446314" y="385337"/>
            <a:ext cx="8845170" cy="1016079"/>
          </a:xfrm>
          <a:prstGeom prst="round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3. Seja honesto com o seu cliente e informe sempre o que ele está adquirindo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0DEBD17-1919-133D-379C-D83EB11D928E}"/>
              </a:ext>
            </a:extLst>
          </p:cNvPr>
          <p:cNvSpPr txBox="1"/>
          <p:nvPr/>
        </p:nvSpPr>
        <p:spPr>
          <a:xfrm>
            <a:off x="783892" y="1870438"/>
            <a:ext cx="8450932" cy="1951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O cliente tem que saber o que contratou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O cliente só valoriza aquilo que conhece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VENDER e não embutir</a:t>
            </a:r>
          </a:p>
        </p:txBody>
      </p:sp>
      <p:pic>
        <p:nvPicPr>
          <p:cNvPr id="7" name="Picture 4" descr="home_homem - EloLife">
            <a:extLst>
              <a:ext uri="{FF2B5EF4-FFF2-40B4-BE49-F238E27FC236}">
                <a16:creationId xmlns:a16="http://schemas.microsoft.com/office/drawing/2014/main" id="{CFD1DB23-F7E8-D0E6-794B-E226CFDDA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2"/>
          <a:stretch/>
        </p:blipFill>
        <p:spPr bwMode="auto">
          <a:xfrm>
            <a:off x="8378687" y="1213277"/>
            <a:ext cx="3824687" cy="564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B7E886E-1D8D-2802-80C2-73D7D07AF2C0}"/>
              </a:ext>
            </a:extLst>
          </p:cNvPr>
          <p:cNvSpPr/>
          <p:nvPr/>
        </p:nvSpPr>
        <p:spPr>
          <a:xfrm>
            <a:off x="3245739" y="5181221"/>
            <a:ext cx="3703046" cy="900268"/>
          </a:xfrm>
          <a:prstGeom prst="round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Assim como no futebol, GOL de MÃO não vale!</a:t>
            </a:r>
          </a:p>
        </p:txBody>
      </p:sp>
    </p:spTree>
    <p:extLst>
      <p:ext uri="{BB962C8B-B14F-4D97-AF65-F5344CB8AC3E}">
        <p14:creationId xmlns:p14="http://schemas.microsoft.com/office/powerpoint/2010/main" val="21350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83105D5-F823-CAFE-E336-1F8E18BE1E36}"/>
              </a:ext>
            </a:extLst>
          </p:cNvPr>
          <p:cNvSpPr/>
          <p:nvPr/>
        </p:nvSpPr>
        <p:spPr>
          <a:xfrm>
            <a:off x="446314" y="385339"/>
            <a:ext cx="8707518" cy="682822"/>
          </a:xfrm>
          <a:prstGeom prst="round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0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5. Faça a pergunta certa no momento certo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0753DC-A4BA-33FB-33FF-77BFB29B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90" y="1981582"/>
            <a:ext cx="3454817" cy="4759187"/>
          </a:xfrm>
          <a:prstGeom prst="rect">
            <a:avLst/>
          </a:prstGeom>
        </p:spPr>
      </p:pic>
      <p:sp>
        <p:nvSpPr>
          <p:cNvPr id="7" name="Bolha de Discurso: Retângulo com Cantos Arredondados 8">
            <a:extLst>
              <a:ext uri="{FF2B5EF4-FFF2-40B4-BE49-F238E27FC236}">
                <a16:creationId xmlns:a16="http://schemas.microsoft.com/office/drawing/2014/main" id="{AC971DD8-8CE5-48FD-2CB8-6A4DC14E4CC3}"/>
              </a:ext>
            </a:extLst>
          </p:cNvPr>
          <p:cNvSpPr/>
          <p:nvPr/>
        </p:nvSpPr>
        <p:spPr>
          <a:xfrm>
            <a:off x="4304182" y="2088864"/>
            <a:ext cx="6445880" cy="1955598"/>
          </a:xfrm>
          <a:prstGeom prst="wedgeRoundRectCallout">
            <a:avLst>
              <a:gd name="adj1" fmla="val -58013"/>
              <a:gd name="adj2" fmla="val 99238"/>
              <a:gd name="adj3" fmla="val 16667"/>
            </a:avLst>
          </a:prstGeom>
          <a:solidFill>
            <a:srgbClr val="D1FFE6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Estamos finalizando sua compra, e temos um sorteio mensal que nossos clientes contratam. O </a:t>
            </a:r>
            <a:r>
              <a:rPr lang="pt-BR" sz="2000" b="1" dirty="0">
                <a:solidFill>
                  <a:schemeClr val="tx1"/>
                </a:solidFill>
              </a:rPr>
              <a:t>sorteio mensal é de R$10 mil</a:t>
            </a:r>
            <a:r>
              <a:rPr lang="pt-BR" sz="2000" dirty="0">
                <a:solidFill>
                  <a:schemeClr val="tx1"/>
                </a:solidFill>
              </a:rPr>
              <a:t> e custa apenas </a:t>
            </a:r>
            <a:r>
              <a:rPr lang="pt-BR" sz="2000" b="1" dirty="0">
                <a:solidFill>
                  <a:schemeClr val="tx1"/>
                </a:solidFill>
              </a:rPr>
              <a:t>R$5,99 por mês (19 centavos ao dia)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>Imagine o que o senhor(a) faria se ganhasse um prêmio desse valor?</a:t>
            </a:r>
            <a:r>
              <a:rPr lang="pt-BR" sz="2000" dirty="0">
                <a:solidFill>
                  <a:schemeClr val="tx1"/>
                </a:solidFill>
              </a:rPr>
              <a:t>”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07FAF74-5199-1400-6174-61366933457E}"/>
              </a:ext>
            </a:extLst>
          </p:cNvPr>
          <p:cNvSpPr/>
          <p:nvPr/>
        </p:nvSpPr>
        <p:spPr>
          <a:xfrm>
            <a:off x="9327188" y="1125235"/>
            <a:ext cx="2413331" cy="500897"/>
          </a:xfrm>
          <a:prstGeom prst="roundRect">
            <a:avLst/>
          </a:prstGeom>
          <a:solidFill>
            <a:srgbClr val="C1FF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Sharp Sans Extrabold" pitchFamily="2" charset="0"/>
              </a:rPr>
              <a:t>DIH Oscar Calçados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865FDBB-BF39-2A42-5414-A65924CACBEF}"/>
              </a:ext>
            </a:extLst>
          </p:cNvPr>
          <p:cNvSpPr txBox="1"/>
          <p:nvPr/>
        </p:nvSpPr>
        <p:spPr>
          <a:xfrm>
            <a:off x="419100" y="1008206"/>
            <a:ext cx="8587409" cy="61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600" b="1" dirty="0">
                <a:latin typeface="Gadugi" panose="020B0502040204020203" pitchFamily="34" charset="0"/>
                <a:ea typeface="Gadugi" panose="020B0502040204020203" pitchFamily="34" charset="0"/>
              </a:rPr>
              <a:t>Fazer perguntas para ouvir sempre um SIM</a:t>
            </a:r>
          </a:p>
        </p:txBody>
      </p:sp>
      <p:pic>
        <p:nvPicPr>
          <p:cNvPr id="6" name="Picture 4" descr="Saco de dinheiro verde cheio de ícone com ícone de dólar e renderização 3d  de moedas voadoras | Foto Premium">
            <a:extLst>
              <a:ext uri="{FF2B5EF4-FFF2-40B4-BE49-F238E27FC236}">
                <a16:creationId xmlns:a16="http://schemas.microsoft.com/office/drawing/2014/main" id="{21437EAE-05D8-EB8D-31C8-15F2DD308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9" t="11648" r="33469" b="14412"/>
          <a:stretch/>
        </p:blipFill>
        <p:spPr bwMode="auto">
          <a:xfrm>
            <a:off x="10990386" y="5222240"/>
            <a:ext cx="1189329" cy="164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3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8046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C2434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 argumentos de venda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66928" y="1024128"/>
            <a:ext cx="8046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5B65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 frases curtas, simples e com foco em valor percebido.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322622" y="1463040"/>
            <a:ext cx="5712418" cy="932688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441259" y="1627632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441259" y="1655064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1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916747" y="1554480"/>
            <a:ext cx="49593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Valor muito baixo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916746" y="1810512"/>
            <a:ext cx="4979149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50" dirty="0">
                <a:solidFill>
                  <a:srgbClr val="394150"/>
                </a:solidFill>
              </a:rPr>
              <a:t>Custa apenas R$ 5,99 por mês, o equivalente a cerca de 19 centavos por dia</a:t>
            </a:r>
            <a:r>
              <a:rPr lang="en-US" sz="1250" b="1" dirty="0">
                <a:solidFill>
                  <a:srgbClr val="394150"/>
                </a:solidFill>
              </a:rPr>
              <a:t>. </a:t>
            </a:r>
            <a:r>
              <a:rPr lang="pt-BR" sz="1400" b="1" dirty="0"/>
              <a:t>“O que você faria se ganhasse R$10 mil?”</a:t>
            </a:r>
            <a:endParaRPr lang="en-US" sz="1250" b="1" dirty="0"/>
          </a:p>
        </p:txBody>
      </p:sp>
      <p:sp>
        <p:nvSpPr>
          <p:cNvPr id="9" name="Shape 7"/>
          <p:cNvSpPr/>
          <p:nvPr/>
        </p:nvSpPr>
        <p:spPr>
          <a:xfrm>
            <a:off x="6126480" y="1463040"/>
            <a:ext cx="5960012" cy="932688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6291072" y="1627632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291072" y="1655064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2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784848" y="1591056"/>
            <a:ext cx="45720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Prêmio forte para chamar atenção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784848" y="1847088"/>
            <a:ext cx="508453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50" dirty="0">
                <a:solidFill>
                  <a:srgbClr val="394150"/>
                </a:solidFill>
              </a:rPr>
              <a:t>O cliente participa de sorteio mensal no valor de R$ 10.000.</a:t>
            </a:r>
            <a:r>
              <a:rPr lang="pt-BR" sz="1400" dirty="0"/>
              <a:t> </a:t>
            </a:r>
            <a:r>
              <a:rPr lang="pt-BR" sz="1400" b="1" dirty="0"/>
              <a:t>“Como você vê participar de um sorteio de R$10 mil pagando menos de R$6</a:t>
            </a:r>
            <a:endParaRPr lang="en-US" sz="1250" b="1" dirty="0"/>
          </a:p>
        </p:txBody>
      </p:sp>
      <p:sp>
        <p:nvSpPr>
          <p:cNvPr id="14" name="Shape 12"/>
          <p:cNvSpPr/>
          <p:nvPr/>
        </p:nvSpPr>
        <p:spPr>
          <a:xfrm>
            <a:off x="336092" y="2542032"/>
            <a:ext cx="5698948" cy="932688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441259" y="2706624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441259" y="2734056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3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916747" y="2633472"/>
            <a:ext cx="495931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Recorrência automática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916746" y="2889504"/>
            <a:ext cx="4979149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50" dirty="0">
                <a:solidFill>
                  <a:srgbClr val="394150"/>
                </a:solidFill>
              </a:rPr>
              <a:t>Ativou uma vez, continua participando mensalmente enquanto o produto estiver </a:t>
            </a:r>
            <a:r>
              <a:rPr lang="en-US" sz="1250" dirty="0" err="1">
                <a:solidFill>
                  <a:srgbClr val="394150"/>
                </a:solidFill>
              </a:rPr>
              <a:t>ativo</a:t>
            </a:r>
            <a:r>
              <a:rPr lang="en-US" sz="1250" b="1" dirty="0">
                <a:solidFill>
                  <a:srgbClr val="394150"/>
                </a:solidFill>
              </a:rPr>
              <a:t>.</a:t>
            </a:r>
            <a:r>
              <a:rPr lang="pt-BR" sz="1400" b="1" dirty="0"/>
              <a:t> “Como você vê participar automaticamente todos os meses?”</a:t>
            </a:r>
            <a:endParaRPr lang="en-US" sz="1250" b="1" dirty="0"/>
          </a:p>
        </p:txBody>
      </p:sp>
      <p:sp>
        <p:nvSpPr>
          <p:cNvPr id="19" name="Shape 17"/>
          <p:cNvSpPr/>
          <p:nvPr/>
        </p:nvSpPr>
        <p:spPr>
          <a:xfrm>
            <a:off x="6126480" y="2542032"/>
            <a:ext cx="5960012" cy="932688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18"/>
          <p:cNvSpPr/>
          <p:nvPr/>
        </p:nvSpPr>
        <p:spPr>
          <a:xfrm>
            <a:off x="6291072" y="2706624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6291072" y="2734056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4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6784848" y="2670048"/>
            <a:ext cx="45720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Baixo impacto no orçamento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6784847" y="2926080"/>
            <a:ext cx="5071061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50" dirty="0">
                <a:solidFill>
                  <a:srgbClr val="394150"/>
                </a:solidFill>
              </a:rPr>
              <a:t>É um valor que cabe com facilidade no fechamento da </a:t>
            </a:r>
            <a:r>
              <a:rPr lang="en-US" sz="1250" dirty="0" err="1">
                <a:solidFill>
                  <a:srgbClr val="394150"/>
                </a:solidFill>
              </a:rPr>
              <a:t>compra</a:t>
            </a:r>
            <a:r>
              <a:rPr lang="en-US" sz="1250" dirty="0">
                <a:solidFill>
                  <a:srgbClr val="394150"/>
                </a:solidFill>
              </a:rPr>
              <a:t>.</a:t>
            </a:r>
            <a:r>
              <a:rPr lang="pt-BR" sz="1400" dirty="0"/>
              <a:t> </a:t>
            </a:r>
            <a:r>
              <a:rPr lang="pt-BR" sz="1400" b="1" dirty="0"/>
              <a:t>“Como você vê investir esse valor para concorrer a R$10 mil?”</a:t>
            </a:r>
            <a:endParaRPr lang="en-US" sz="1250" b="1" dirty="0"/>
          </a:p>
        </p:txBody>
      </p:sp>
      <p:sp>
        <p:nvSpPr>
          <p:cNvPr id="24" name="Shape 22"/>
          <p:cNvSpPr/>
          <p:nvPr/>
        </p:nvSpPr>
        <p:spPr>
          <a:xfrm>
            <a:off x="3383280" y="3621024"/>
            <a:ext cx="5440680" cy="932688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5" name="Shape 23"/>
          <p:cNvSpPr/>
          <p:nvPr/>
        </p:nvSpPr>
        <p:spPr>
          <a:xfrm>
            <a:off x="3547872" y="3785616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6" name="Text 24"/>
          <p:cNvSpPr/>
          <p:nvPr/>
        </p:nvSpPr>
        <p:spPr>
          <a:xfrm>
            <a:off x="3547872" y="3813048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5</a:t>
            </a:r>
            <a:endParaRPr lang="en-US" sz="1200" dirty="0"/>
          </a:p>
        </p:txBody>
      </p:sp>
      <p:sp>
        <p:nvSpPr>
          <p:cNvPr id="27" name="Text 25"/>
          <p:cNvSpPr/>
          <p:nvPr/>
        </p:nvSpPr>
        <p:spPr>
          <a:xfrm>
            <a:off x="4041648" y="3749040"/>
            <a:ext cx="4617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Gancho natural no caixa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041648" y="4005072"/>
            <a:ext cx="4636008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dirty="0">
                <a:solidFill>
                  <a:srgbClr val="394150"/>
                </a:solidFill>
              </a:rPr>
              <a:t>Funciona bem como oferta complementar ao final da venda de calçados.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960120" y="5074920"/>
            <a:ext cx="102412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A24328"/>
                </a:solidFill>
              </a:rPr>
              <a:t>Frase-chave do slide: “Com menos de R$ 6 por mês, o </a:t>
            </a:r>
            <a:r>
              <a:rPr lang="en-US" sz="2000" b="1" dirty="0" err="1">
                <a:solidFill>
                  <a:srgbClr val="A24328"/>
                </a:solidFill>
              </a:rPr>
              <a:t>você</a:t>
            </a:r>
            <a:r>
              <a:rPr lang="en-US" sz="2000" b="1" dirty="0">
                <a:solidFill>
                  <a:srgbClr val="A24328"/>
                </a:solidFill>
              </a:rPr>
              <a:t> já concorre a R$ 10 mil todo mês.”</a:t>
            </a:r>
            <a:endParaRPr lang="en-US" sz="2000" dirty="0"/>
          </a:p>
        </p:txBody>
      </p:sp>
      <p:sp>
        <p:nvSpPr>
          <p:cNvPr id="30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521440" y="6428232"/>
            <a:ext cx="320040" cy="1828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4487CBFF-8D41-19E9-797A-1DE0B29959FE}"/>
              </a:ext>
            </a:extLst>
          </p:cNvPr>
          <p:cNvSpPr txBox="1">
            <a:spLocks/>
          </p:cNvSpPr>
          <p:nvPr/>
        </p:nvSpPr>
        <p:spPr>
          <a:xfrm>
            <a:off x="351722" y="1976016"/>
            <a:ext cx="8097374" cy="3598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latin typeface="Aptos" panose="020B0004020202020204" pitchFamily="34" charset="0"/>
                <a:ea typeface="Gadugi" panose="020B0502040204020203" pitchFamily="34" charset="0"/>
              </a:rPr>
              <a:t> Produto DIH Oscar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ptos" panose="020B0004020202020204" pitchFamily="34" charset="0"/>
                <a:ea typeface="Gadugi" panose="020B0502040204020203" pitchFamily="34" charset="0"/>
              </a:rPr>
              <a:t>Como conduzir o processo de oferta de seguros no varejo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ptos" panose="020B0004020202020204" pitchFamily="34" charset="0"/>
                <a:ea typeface="Gadugi" panose="020B0502040204020203" pitchFamily="34" charset="0"/>
              </a:rPr>
              <a:t>5 Regras fundamentais para executar a oferta de serviços com Qualidade</a:t>
            </a:r>
          </a:p>
          <a:p>
            <a:pPr>
              <a:lnSpc>
                <a:spcPct val="150000"/>
              </a:lnSpc>
            </a:pPr>
            <a:endParaRPr lang="pt-BR" dirty="0">
              <a:latin typeface="Aptos" panose="020B0004020202020204" pitchFamily="34" charset="0"/>
              <a:ea typeface="Gadugi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t-BR" b="1" dirty="0">
              <a:latin typeface="Aptos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3630434-25D7-9196-37B9-2F02D8E6CD0E}"/>
              </a:ext>
            </a:extLst>
          </p:cNvPr>
          <p:cNvSpPr txBox="1"/>
          <p:nvPr/>
        </p:nvSpPr>
        <p:spPr>
          <a:xfrm>
            <a:off x="351722" y="674384"/>
            <a:ext cx="76475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dirty="0">
                <a:latin typeface="Gadugi" panose="020B0502040204020203" pitchFamily="34" charset="0"/>
                <a:ea typeface="Gadugi" panose="020B0502040204020203" pitchFamily="34" charset="0"/>
              </a:rPr>
              <a:t>Nossa Agenda</a:t>
            </a:r>
          </a:p>
        </p:txBody>
      </p:sp>
      <p:pic>
        <p:nvPicPr>
          <p:cNvPr id="4098" name="Picture 2" descr="Imagens Notas Da Prancheta PNG e Vetor, com Fundo Transparente Para  Download Grátis | Pngtree">
            <a:extLst>
              <a:ext uri="{FF2B5EF4-FFF2-40B4-BE49-F238E27FC236}">
                <a16:creationId xmlns:a16="http://schemas.microsoft.com/office/drawing/2014/main" id="{F3045F03-0EAB-B9C0-277A-48D27EBEA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1558">
            <a:off x="8128000" y="564264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B703B6E-1009-EE42-8515-E01129A12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767" y="0"/>
            <a:ext cx="1926233" cy="94472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F1840CB-EA17-883E-E23F-97A0DD209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70" b="22616"/>
          <a:stretch/>
        </p:blipFill>
        <p:spPr>
          <a:xfrm rot="19942945">
            <a:off x="8753909" y="3781023"/>
            <a:ext cx="1328586" cy="42448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28492A-1940-7F76-4E9B-024AE42F7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3280"/>
            <a:ext cx="1926233" cy="9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8046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C2434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5 quebras de objeção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66928" y="1024128"/>
            <a:ext cx="8046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5B65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Mantenha tom leve. Não discuta; responda e volte ao benefício central.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685800" y="1444752"/>
            <a:ext cx="5303520" cy="1024128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50392" y="1609344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50392" y="1636776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1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344168" y="1572768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“Eu nunca ganho sorteio.”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344168" y="1828800"/>
            <a:ext cx="4498848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dirty="0">
                <a:solidFill>
                  <a:srgbClr val="394150"/>
                </a:solidFill>
              </a:rPr>
              <a:t>Entendo. Por isso muitos clientes entram justamente porque o valor é bem baixo: R$ 5,99 por mês para concorrer todo mês a R$ 10 mil.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6172200" y="1444752"/>
            <a:ext cx="5303520" cy="1024128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6336792" y="1609344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336792" y="1636776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2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830568" y="1572768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“Não tenho interesse.”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6830568" y="1828800"/>
            <a:ext cx="4498848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dirty="0">
                <a:solidFill>
                  <a:srgbClr val="394150"/>
                </a:solidFill>
              </a:rPr>
              <a:t>Sem problema. Eu apresento porque é menos de 20 centavos por dia e já deixa o cliente participando do sorteio mensal de R$ 10 mil.</a:t>
            </a:r>
            <a:endParaRPr lang="en-US" sz="1250" dirty="0"/>
          </a:p>
        </p:txBody>
      </p:sp>
      <p:sp>
        <p:nvSpPr>
          <p:cNvPr id="14" name="Shape 12"/>
          <p:cNvSpPr/>
          <p:nvPr/>
        </p:nvSpPr>
        <p:spPr>
          <a:xfrm>
            <a:off x="685800" y="2615184"/>
            <a:ext cx="5303520" cy="1024128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850392" y="2779776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850392" y="2807208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3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344168" y="2743200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“Vou pensar.”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344168" y="2999232"/>
            <a:ext cx="4498848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dirty="0">
                <a:solidFill>
                  <a:srgbClr val="394150"/>
                </a:solidFill>
              </a:rPr>
              <a:t>Claro. Só reforçando: ativando hoje, o cliente já entra nos próximos sorteios do último sábado de cada mês.</a:t>
            </a:r>
            <a:endParaRPr lang="en-US" sz="1250" dirty="0"/>
          </a:p>
        </p:txBody>
      </p:sp>
      <p:sp>
        <p:nvSpPr>
          <p:cNvPr id="19" name="Shape 17"/>
          <p:cNvSpPr/>
          <p:nvPr/>
        </p:nvSpPr>
        <p:spPr>
          <a:xfrm>
            <a:off x="6172200" y="2615184"/>
            <a:ext cx="5303520" cy="1024128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18"/>
          <p:cNvSpPr/>
          <p:nvPr/>
        </p:nvSpPr>
        <p:spPr>
          <a:xfrm>
            <a:off x="6336792" y="2779776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6336792" y="2807208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4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6830568" y="2743200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“Prefiro loteria.”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6830568" y="2999232"/>
            <a:ext cx="4498848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dirty="0">
                <a:solidFill>
                  <a:srgbClr val="394150"/>
                </a:solidFill>
              </a:rPr>
              <a:t>A diferença é a </a:t>
            </a:r>
            <a:r>
              <a:rPr lang="en-US" sz="1250" dirty="0" err="1">
                <a:solidFill>
                  <a:srgbClr val="394150"/>
                </a:solidFill>
              </a:rPr>
              <a:t>praticidade</a:t>
            </a:r>
            <a:r>
              <a:rPr lang="en-US" sz="1250" dirty="0">
                <a:solidFill>
                  <a:srgbClr val="394150"/>
                </a:solidFill>
              </a:rPr>
              <a:t> e com quem </a:t>
            </a:r>
            <a:r>
              <a:rPr lang="en-US" sz="1250" dirty="0" err="1">
                <a:solidFill>
                  <a:srgbClr val="394150"/>
                </a:solidFill>
              </a:rPr>
              <a:t>concorre</a:t>
            </a:r>
            <a:r>
              <a:rPr lang="en-US" sz="1250" dirty="0">
                <a:solidFill>
                  <a:srgbClr val="394150"/>
                </a:solidFill>
              </a:rPr>
              <a:t>: aqui o valor é </a:t>
            </a:r>
            <a:r>
              <a:rPr lang="en-US" sz="1250" dirty="0" err="1">
                <a:solidFill>
                  <a:srgbClr val="394150"/>
                </a:solidFill>
              </a:rPr>
              <a:t>fixo</a:t>
            </a:r>
            <a:r>
              <a:rPr lang="en-US" sz="1250" dirty="0">
                <a:solidFill>
                  <a:srgbClr val="394150"/>
                </a:solidFill>
              </a:rPr>
              <a:t>, </a:t>
            </a:r>
            <a:r>
              <a:rPr lang="en-US" sz="1250" dirty="0" err="1">
                <a:solidFill>
                  <a:srgbClr val="394150"/>
                </a:solidFill>
              </a:rPr>
              <a:t>participação</a:t>
            </a:r>
            <a:r>
              <a:rPr lang="en-US" sz="1250" dirty="0">
                <a:solidFill>
                  <a:srgbClr val="394150"/>
                </a:solidFill>
              </a:rPr>
              <a:t> é automática mês a </a:t>
            </a:r>
            <a:r>
              <a:rPr lang="en-US" sz="1250" dirty="0" err="1">
                <a:solidFill>
                  <a:srgbClr val="394150"/>
                </a:solidFill>
              </a:rPr>
              <a:t>mês</a:t>
            </a:r>
            <a:r>
              <a:rPr lang="en-US" sz="1250" dirty="0">
                <a:solidFill>
                  <a:srgbClr val="394150"/>
                </a:solidFill>
              </a:rPr>
              <a:t> e </a:t>
            </a:r>
            <a:r>
              <a:rPr lang="en-US" sz="1250" dirty="0" err="1">
                <a:solidFill>
                  <a:srgbClr val="394150"/>
                </a:solidFill>
              </a:rPr>
              <a:t>apenas</a:t>
            </a:r>
            <a:r>
              <a:rPr lang="en-US" sz="1250" dirty="0">
                <a:solidFill>
                  <a:srgbClr val="394150"/>
                </a:solidFill>
              </a:rPr>
              <a:t> </a:t>
            </a:r>
            <a:r>
              <a:rPr lang="en-US" sz="1250" dirty="0" err="1">
                <a:solidFill>
                  <a:srgbClr val="394150"/>
                </a:solidFill>
              </a:rPr>
              <a:t>clientes</a:t>
            </a:r>
            <a:r>
              <a:rPr lang="en-US" sz="1250" dirty="0">
                <a:solidFill>
                  <a:srgbClr val="394150"/>
                </a:solidFill>
              </a:rPr>
              <a:t> Oscar </a:t>
            </a:r>
            <a:r>
              <a:rPr lang="en-US" sz="1250" dirty="0" err="1">
                <a:solidFill>
                  <a:srgbClr val="394150"/>
                </a:solidFill>
              </a:rPr>
              <a:t>participam</a:t>
            </a:r>
            <a:endParaRPr lang="en-US" sz="1250" dirty="0"/>
          </a:p>
        </p:txBody>
      </p:sp>
      <p:sp>
        <p:nvSpPr>
          <p:cNvPr id="24" name="Shape 22"/>
          <p:cNvSpPr/>
          <p:nvPr/>
        </p:nvSpPr>
        <p:spPr>
          <a:xfrm>
            <a:off x="3438144" y="3785616"/>
            <a:ext cx="5303520" cy="1024128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5" name="Shape 23"/>
          <p:cNvSpPr/>
          <p:nvPr/>
        </p:nvSpPr>
        <p:spPr>
          <a:xfrm>
            <a:off x="3602736" y="3950208"/>
            <a:ext cx="384048" cy="384048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6" name="Text 24"/>
          <p:cNvSpPr/>
          <p:nvPr/>
        </p:nvSpPr>
        <p:spPr>
          <a:xfrm>
            <a:off x="3602736" y="3977640"/>
            <a:ext cx="384048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</a:rPr>
              <a:t>5</a:t>
            </a:r>
            <a:endParaRPr lang="en-US" sz="1200" dirty="0"/>
          </a:p>
        </p:txBody>
      </p:sp>
      <p:sp>
        <p:nvSpPr>
          <p:cNvPr id="27" name="Text 25"/>
          <p:cNvSpPr/>
          <p:nvPr/>
        </p:nvSpPr>
        <p:spPr>
          <a:xfrm>
            <a:off x="4096512" y="3913632"/>
            <a:ext cx="4480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1C2434"/>
                </a:solidFill>
              </a:rPr>
              <a:t>“Agora não.”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4096512" y="4169664"/>
            <a:ext cx="4498848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50" dirty="0">
                <a:solidFill>
                  <a:srgbClr val="394150"/>
                </a:solidFill>
              </a:rPr>
              <a:t>Tudo bem. Como o valor é baixo, muitos clientes já aproveitam na compra para não perder a chance de concorrer mensalmente.</a:t>
            </a:r>
            <a:endParaRPr lang="en-US" sz="1250" dirty="0"/>
          </a:p>
        </p:txBody>
      </p:sp>
      <p:sp>
        <p:nvSpPr>
          <p:cNvPr id="29" name="Text 27"/>
          <p:cNvSpPr/>
          <p:nvPr/>
        </p:nvSpPr>
        <p:spPr>
          <a:xfrm>
            <a:off x="1097280" y="5257800"/>
            <a:ext cx="99669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A24328"/>
                </a:solidFill>
              </a:rPr>
              <a:t>Método: </a:t>
            </a:r>
            <a:r>
              <a:rPr lang="en-US" sz="2000" b="1" dirty="0" err="1">
                <a:solidFill>
                  <a:srgbClr val="A24328"/>
                </a:solidFill>
              </a:rPr>
              <a:t>reconhecer</a:t>
            </a:r>
            <a:r>
              <a:rPr lang="en-US" sz="2000" b="1" dirty="0">
                <a:solidFill>
                  <a:srgbClr val="A24328"/>
                </a:solidFill>
              </a:rPr>
              <a:t> à objeção + reforçar preço baixo + lembrar do sorteio mensal.</a:t>
            </a:r>
            <a:endParaRPr lang="en-US" sz="2000" dirty="0"/>
          </a:p>
        </p:txBody>
      </p:sp>
      <p:sp>
        <p:nvSpPr>
          <p:cNvPr id="30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521440" y="6428232"/>
            <a:ext cx="320040" cy="1828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8046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C2434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Scripts prontos para o vendedor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66928" y="1024128"/>
            <a:ext cx="8046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5B65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Modelos curtos para balcão, caixa e fechamento.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658368" y="1463040"/>
            <a:ext cx="3657600" cy="1664208"/>
          </a:xfrm>
          <a:prstGeom prst="roundRect">
            <a:avLst>
              <a:gd name="adj" fmla="val 4396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658368" y="1463040"/>
            <a:ext cx="146304" cy="1664208"/>
          </a:xfrm>
          <a:prstGeom prst="rect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14400" y="1609344"/>
            <a:ext cx="32918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C2434"/>
                </a:solidFill>
              </a:rPr>
              <a:t>Abordagem inicial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914400" y="1901952"/>
            <a:ext cx="324612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20" dirty="0">
                <a:solidFill>
                  <a:srgbClr val="394150"/>
                </a:solidFill>
              </a:rPr>
              <a:t>“Aproveitando sua compra, </a:t>
            </a:r>
            <a:r>
              <a:rPr lang="en-US" sz="1220" dirty="0" err="1">
                <a:solidFill>
                  <a:srgbClr val="394150"/>
                </a:solidFill>
              </a:rPr>
              <a:t>temos</a:t>
            </a:r>
            <a:r>
              <a:rPr lang="en-US" sz="1220" dirty="0">
                <a:solidFill>
                  <a:srgbClr val="394150"/>
                </a:solidFill>
              </a:rPr>
              <a:t> um sortie de apenas R$ 5,99 por mês. Dá menos de 20 centavos por dia e o cliente participa todo mês de um sorteio de R$ 10 mil.”</a:t>
            </a:r>
            <a:endParaRPr lang="en-US" sz="1220" dirty="0"/>
          </a:p>
        </p:txBody>
      </p:sp>
      <p:sp>
        <p:nvSpPr>
          <p:cNvPr id="8" name="Shape 6"/>
          <p:cNvSpPr/>
          <p:nvPr/>
        </p:nvSpPr>
        <p:spPr>
          <a:xfrm>
            <a:off x="4526280" y="1463040"/>
            <a:ext cx="3127248" cy="1664208"/>
          </a:xfrm>
          <a:prstGeom prst="roundRect">
            <a:avLst>
              <a:gd name="adj" fmla="val 4396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4526280" y="1463040"/>
            <a:ext cx="146304" cy="1664208"/>
          </a:xfrm>
          <a:prstGeom prst="rect">
            <a:avLst/>
          </a:prstGeom>
          <a:solidFill>
            <a:srgbClr val="2F3A56"/>
          </a:solidFill>
          <a:ln w="12700">
            <a:solidFill>
              <a:srgbClr val="2F3A5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4782312" y="1609344"/>
            <a:ext cx="2761488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C2434"/>
                </a:solidFill>
              </a:rPr>
              <a:t>Fechamento direto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4782312" y="1901952"/>
            <a:ext cx="2715768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20" dirty="0">
                <a:solidFill>
                  <a:srgbClr val="394150"/>
                </a:solidFill>
              </a:rPr>
              <a:t>“É um valor bem pequeno para já entrar automaticamente nos sorteios mensais. Posso incluir para você?”</a:t>
            </a:r>
            <a:endParaRPr lang="en-US" sz="1220" dirty="0"/>
          </a:p>
        </p:txBody>
      </p:sp>
      <p:sp>
        <p:nvSpPr>
          <p:cNvPr id="12" name="Shape 10"/>
          <p:cNvSpPr/>
          <p:nvPr/>
        </p:nvSpPr>
        <p:spPr>
          <a:xfrm>
            <a:off x="7863840" y="1463040"/>
            <a:ext cx="3657600" cy="1664208"/>
          </a:xfrm>
          <a:prstGeom prst="roundRect">
            <a:avLst>
              <a:gd name="adj" fmla="val 4396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7863840" y="1463040"/>
            <a:ext cx="146304" cy="1664208"/>
          </a:xfrm>
          <a:prstGeom prst="rect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8119872" y="1609344"/>
            <a:ext cx="32918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C2434"/>
                </a:solidFill>
              </a:rPr>
              <a:t>Cliente indeciso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8119872" y="1901952"/>
            <a:ext cx="324612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20" dirty="0">
                <a:solidFill>
                  <a:srgbClr val="394150"/>
                </a:solidFill>
              </a:rPr>
              <a:t>“Sem problema. Só reforçando: o sorteio é no último sábado do mês e, ativando hoje, você já começa a participar.”</a:t>
            </a:r>
            <a:endParaRPr lang="en-US" sz="1220" dirty="0"/>
          </a:p>
        </p:txBody>
      </p:sp>
      <p:sp>
        <p:nvSpPr>
          <p:cNvPr id="16" name="Shape 14"/>
          <p:cNvSpPr/>
          <p:nvPr/>
        </p:nvSpPr>
        <p:spPr>
          <a:xfrm>
            <a:off x="658368" y="3401568"/>
            <a:ext cx="5349240" cy="1600200"/>
          </a:xfrm>
          <a:prstGeom prst="roundRect">
            <a:avLst>
              <a:gd name="adj" fmla="val 4571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Shape 15"/>
          <p:cNvSpPr/>
          <p:nvPr/>
        </p:nvSpPr>
        <p:spPr>
          <a:xfrm>
            <a:off x="658368" y="3401568"/>
            <a:ext cx="146304" cy="1600200"/>
          </a:xfrm>
          <a:prstGeom prst="rect">
            <a:avLst/>
          </a:prstGeom>
          <a:solidFill>
            <a:srgbClr val="2F3A56"/>
          </a:solidFill>
          <a:ln w="12700">
            <a:solidFill>
              <a:srgbClr val="2F3A5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914400" y="3547872"/>
            <a:ext cx="4983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C2434"/>
                </a:solidFill>
              </a:rPr>
              <a:t>Comparação com gasto diário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914400" y="3840480"/>
            <a:ext cx="4937760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20" dirty="0">
                <a:solidFill>
                  <a:srgbClr val="394150"/>
                </a:solidFill>
              </a:rPr>
              <a:t>“Hoje R$ 5,99 no mês é muito pouco. É menos do que muitos gastos simples do dia a dia e ainda dá a chance de concorrer a R$ 10 mil.”</a:t>
            </a:r>
            <a:endParaRPr lang="en-US" sz="1220" dirty="0"/>
          </a:p>
        </p:txBody>
      </p:sp>
      <p:sp>
        <p:nvSpPr>
          <p:cNvPr id="20" name="Shape 18"/>
          <p:cNvSpPr/>
          <p:nvPr/>
        </p:nvSpPr>
        <p:spPr>
          <a:xfrm>
            <a:off x="6236208" y="3401568"/>
            <a:ext cx="5303520" cy="1600200"/>
          </a:xfrm>
          <a:prstGeom prst="roundRect">
            <a:avLst>
              <a:gd name="adj" fmla="val 4571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9"/>
          <p:cNvSpPr/>
          <p:nvPr/>
        </p:nvSpPr>
        <p:spPr>
          <a:xfrm>
            <a:off x="6236208" y="3401568"/>
            <a:ext cx="146304" cy="1600200"/>
          </a:xfrm>
          <a:prstGeom prst="rect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Text 20"/>
          <p:cNvSpPr/>
          <p:nvPr/>
        </p:nvSpPr>
        <p:spPr>
          <a:xfrm>
            <a:off x="6492240" y="3547872"/>
            <a:ext cx="49377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1C2434"/>
                </a:solidFill>
              </a:rPr>
              <a:t>Resposta para “não tenho interesse”</a:t>
            </a:r>
            <a:endParaRPr lang="en-US" sz="1500" dirty="0"/>
          </a:p>
        </p:txBody>
      </p:sp>
      <p:sp>
        <p:nvSpPr>
          <p:cNvPr id="23" name="Text 21"/>
          <p:cNvSpPr/>
          <p:nvPr/>
        </p:nvSpPr>
        <p:spPr>
          <a:xfrm>
            <a:off x="6492240" y="3840480"/>
            <a:ext cx="4892040" cy="1033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20" dirty="0">
                <a:solidFill>
                  <a:srgbClr val="394150"/>
                </a:solidFill>
              </a:rPr>
              <a:t>“Tranquilo. Eu só apresento porque muitos clientes gostam justamente pelo valor baixo e pela participação automática no sorteio mensal. </a:t>
            </a:r>
            <a:r>
              <a:rPr lang="en-US" sz="1220" dirty="0" err="1">
                <a:solidFill>
                  <a:srgbClr val="394150"/>
                </a:solidFill>
              </a:rPr>
              <a:t>Você</a:t>
            </a:r>
            <a:r>
              <a:rPr lang="en-US" sz="1220" dirty="0">
                <a:solidFill>
                  <a:srgbClr val="394150"/>
                </a:solidFill>
              </a:rPr>
              <a:t> </a:t>
            </a:r>
            <a:r>
              <a:rPr lang="en-US" sz="1220" dirty="0" err="1">
                <a:solidFill>
                  <a:srgbClr val="394150"/>
                </a:solidFill>
              </a:rPr>
              <a:t>concorre</a:t>
            </a:r>
            <a:r>
              <a:rPr lang="en-US" sz="1220" dirty="0">
                <a:solidFill>
                  <a:srgbClr val="394150"/>
                </a:solidFill>
              </a:rPr>
              <a:t> </a:t>
            </a:r>
            <a:r>
              <a:rPr lang="en-US" sz="1220" dirty="0" err="1">
                <a:solidFill>
                  <a:srgbClr val="394150"/>
                </a:solidFill>
              </a:rPr>
              <a:t>apenas</a:t>
            </a:r>
            <a:r>
              <a:rPr lang="en-US" sz="1220" dirty="0">
                <a:solidFill>
                  <a:srgbClr val="394150"/>
                </a:solidFill>
              </a:rPr>
              <a:t> com clients Oscar”</a:t>
            </a:r>
            <a:endParaRPr lang="en-US" sz="122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521440" y="6428232"/>
            <a:ext cx="320040" cy="1828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8640" y="502920"/>
            <a:ext cx="8046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1C2434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Resumo para memorizar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66928" y="1024128"/>
            <a:ext cx="80467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5B657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Uma estrutura simples ajuda a manter consistência entre os vendedores.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749808" y="1536192"/>
            <a:ext cx="10698480" cy="2926080"/>
          </a:xfrm>
          <a:prstGeom prst="roundRect">
            <a:avLst>
              <a:gd name="adj" fmla="val 2500"/>
            </a:avLst>
          </a:prstGeom>
          <a:solidFill>
            <a:srgbClr val="FFFFFF"/>
          </a:solidFill>
          <a:ln w="12700">
            <a:solidFill>
              <a:srgbClr val="E8D8C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68680" y="1847088"/>
            <a:ext cx="2834640" cy="438912"/>
          </a:xfrm>
          <a:prstGeom prst="roundRect">
            <a:avLst>
              <a:gd name="adj" fmla="val 10417"/>
            </a:avLst>
          </a:prstGeom>
          <a:solidFill>
            <a:srgbClr val="FDE6DD"/>
          </a:solidFill>
          <a:ln w="12700">
            <a:solidFill>
              <a:srgbClr val="FDE6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60120" y="1956816"/>
            <a:ext cx="2651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1C2434"/>
                </a:solidFill>
              </a:rPr>
              <a:t>1. Fale do preço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978408" y="2487168"/>
            <a:ext cx="2615184" cy="1508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20" dirty="0">
                <a:solidFill>
                  <a:srgbClr val="394150"/>
                </a:solidFill>
              </a:rPr>
              <a:t>“É só R$ 5,99 por mês.”</a:t>
            </a:r>
            <a:endParaRPr lang="en-US" sz="1220" dirty="0"/>
          </a:p>
          <a:p>
            <a:pPr marL="0" indent="0" algn="ctr">
              <a:buNone/>
            </a:pPr>
            <a:endParaRPr lang="en-US" sz="1220" dirty="0"/>
          </a:p>
          <a:p>
            <a:pPr marL="0" indent="0" algn="ctr">
              <a:buNone/>
            </a:pPr>
            <a:r>
              <a:rPr lang="en-US" sz="1220" dirty="0">
                <a:solidFill>
                  <a:srgbClr val="394150"/>
                </a:solidFill>
              </a:rPr>
              <a:t>Destaque o valor mensal e o </a:t>
            </a:r>
            <a:r>
              <a:rPr lang="en-US" sz="1220" dirty="0" err="1">
                <a:solidFill>
                  <a:srgbClr val="394150"/>
                </a:solidFill>
              </a:rPr>
              <a:t>custo</a:t>
            </a:r>
            <a:r>
              <a:rPr lang="en-US" sz="1220" dirty="0">
                <a:solidFill>
                  <a:srgbClr val="394150"/>
                </a:solidFill>
              </a:rPr>
              <a:t> </a:t>
            </a:r>
            <a:r>
              <a:rPr lang="en-US" sz="1220" dirty="0" err="1">
                <a:solidFill>
                  <a:srgbClr val="394150"/>
                </a:solidFill>
              </a:rPr>
              <a:t>diário</a:t>
            </a:r>
            <a:r>
              <a:rPr lang="en-US" sz="1220" dirty="0">
                <a:solidFill>
                  <a:srgbClr val="394150"/>
                </a:solidFill>
              </a:rPr>
              <a:t> de 19 centavos </a:t>
            </a:r>
            <a:r>
              <a:rPr lang="en-US" sz="1220" dirty="0" err="1">
                <a:solidFill>
                  <a:srgbClr val="394150"/>
                </a:solidFill>
              </a:rPr>
              <a:t>ao</a:t>
            </a:r>
            <a:r>
              <a:rPr lang="en-US" sz="1220" dirty="0">
                <a:solidFill>
                  <a:srgbClr val="394150"/>
                </a:solidFill>
              </a:rPr>
              <a:t> </a:t>
            </a:r>
            <a:r>
              <a:rPr lang="en-US" sz="1220" dirty="0" err="1">
                <a:solidFill>
                  <a:srgbClr val="394150"/>
                </a:solidFill>
              </a:rPr>
              <a:t>dia</a:t>
            </a:r>
            <a:endParaRPr lang="en-US" sz="1220" dirty="0"/>
          </a:p>
        </p:txBody>
      </p:sp>
      <p:sp>
        <p:nvSpPr>
          <p:cNvPr id="8" name="Shape 6"/>
          <p:cNvSpPr/>
          <p:nvPr/>
        </p:nvSpPr>
        <p:spPr>
          <a:xfrm>
            <a:off x="4069080" y="1847088"/>
            <a:ext cx="2834640" cy="438912"/>
          </a:xfrm>
          <a:prstGeom prst="roundRect">
            <a:avLst>
              <a:gd name="adj" fmla="val 10417"/>
            </a:avLst>
          </a:prstGeom>
          <a:solidFill>
            <a:srgbClr val="EAF0FF"/>
          </a:solidFill>
          <a:ln w="12700">
            <a:solidFill>
              <a:srgbClr val="EAF0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160520" y="1956816"/>
            <a:ext cx="2651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1C2434"/>
                </a:solidFill>
              </a:rPr>
              <a:t>2. Reforce o sorteio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4178808" y="2487168"/>
            <a:ext cx="2615184" cy="1508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20" dirty="0">
                <a:solidFill>
                  <a:srgbClr val="394150"/>
                </a:solidFill>
              </a:rPr>
              <a:t>“Concorre a R$ 10 mil todo mês.”</a:t>
            </a:r>
            <a:endParaRPr lang="en-US" sz="1220" dirty="0"/>
          </a:p>
          <a:p>
            <a:pPr marL="0" indent="0" algn="ctr">
              <a:buNone/>
            </a:pPr>
            <a:endParaRPr lang="en-US" sz="1220" dirty="0"/>
          </a:p>
          <a:p>
            <a:pPr marL="0" indent="0" algn="ctr">
              <a:buNone/>
            </a:pPr>
            <a:r>
              <a:rPr lang="en-US" sz="1220" dirty="0">
                <a:solidFill>
                  <a:srgbClr val="394150"/>
                </a:solidFill>
              </a:rPr>
              <a:t>Traga o prêmio logo no início.</a:t>
            </a:r>
            <a:endParaRPr lang="en-US" sz="1220" dirty="0"/>
          </a:p>
        </p:txBody>
      </p:sp>
      <p:sp>
        <p:nvSpPr>
          <p:cNvPr id="11" name="Shape 9"/>
          <p:cNvSpPr/>
          <p:nvPr/>
        </p:nvSpPr>
        <p:spPr>
          <a:xfrm>
            <a:off x="7269480" y="1847088"/>
            <a:ext cx="2011680" cy="438912"/>
          </a:xfrm>
          <a:prstGeom prst="roundRect">
            <a:avLst>
              <a:gd name="adj" fmla="val 10417"/>
            </a:avLst>
          </a:prstGeom>
          <a:solidFill>
            <a:srgbClr val="FDE6DD"/>
          </a:solidFill>
          <a:ln w="12700">
            <a:solidFill>
              <a:srgbClr val="FDE6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7360920" y="1956816"/>
            <a:ext cx="1828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1C2434"/>
                </a:solidFill>
              </a:rPr>
              <a:t>3. Mostre facilidade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7379208" y="2487168"/>
            <a:ext cx="1792224" cy="1508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20" dirty="0">
                <a:solidFill>
                  <a:srgbClr val="394150"/>
                </a:solidFill>
              </a:rPr>
              <a:t>“Participa automaticamente.”</a:t>
            </a:r>
            <a:endParaRPr lang="en-US" sz="1220" dirty="0"/>
          </a:p>
          <a:p>
            <a:pPr marL="0" indent="0" algn="ctr">
              <a:buNone/>
            </a:pPr>
            <a:endParaRPr lang="en-US" sz="1220" dirty="0"/>
          </a:p>
          <a:p>
            <a:pPr marL="0" indent="0" algn="ctr">
              <a:buNone/>
            </a:pPr>
            <a:r>
              <a:rPr lang="en-US" sz="1220" dirty="0">
                <a:solidFill>
                  <a:srgbClr val="394150"/>
                </a:solidFill>
              </a:rPr>
              <a:t>Mostre praticidade.</a:t>
            </a:r>
            <a:endParaRPr lang="en-US" sz="1220" dirty="0"/>
          </a:p>
        </p:txBody>
      </p:sp>
      <p:sp>
        <p:nvSpPr>
          <p:cNvPr id="14" name="Shape 12"/>
          <p:cNvSpPr/>
          <p:nvPr/>
        </p:nvSpPr>
        <p:spPr>
          <a:xfrm>
            <a:off x="9555480" y="1847088"/>
            <a:ext cx="1691640" cy="438912"/>
          </a:xfrm>
          <a:prstGeom prst="roundRect">
            <a:avLst>
              <a:gd name="adj" fmla="val 10417"/>
            </a:avLst>
          </a:prstGeom>
          <a:solidFill>
            <a:srgbClr val="EAF0FF"/>
          </a:solidFill>
          <a:ln w="12700">
            <a:solidFill>
              <a:srgbClr val="EAF0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9646920" y="1956816"/>
            <a:ext cx="15087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50" b="1" dirty="0">
                <a:solidFill>
                  <a:srgbClr val="1C2434"/>
                </a:solidFill>
              </a:rPr>
              <a:t>4. Feche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9665208" y="2487168"/>
            <a:ext cx="1472184" cy="1508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1220" dirty="0">
                <a:solidFill>
                  <a:srgbClr val="394150"/>
                </a:solidFill>
              </a:rPr>
              <a:t>“Posso incluir?”</a:t>
            </a:r>
            <a:endParaRPr lang="en-US" sz="1220" dirty="0"/>
          </a:p>
          <a:p>
            <a:pPr marL="0" indent="0" algn="ctr">
              <a:buNone/>
            </a:pPr>
            <a:endParaRPr lang="en-US" sz="1220" dirty="0"/>
          </a:p>
          <a:p>
            <a:pPr marL="0" indent="0" algn="ctr">
              <a:buNone/>
            </a:pPr>
            <a:r>
              <a:rPr lang="en-US" sz="1220" dirty="0">
                <a:solidFill>
                  <a:srgbClr val="394150"/>
                </a:solidFill>
              </a:rPr>
              <a:t>Convide para a adesão.</a:t>
            </a:r>
            <a:endParaRPr lang="en-US" sz="1220" dirty="0"/>
          </a:p>
        </p:txBody>
      </p:sp>
      <p:sp>
        <p:nvSpPr>
          <p:cNvPr id="17" name="Shape 15"/>
          <p:cNvSpPr/>
          <p:nvPr/>
        </p:nvSpPr>
        <p:spPr>
          <a:xfrm>
            <a:off x="1874520" y="4892039"/>
            <a:ext cx="9074834" cy="1110175"/>
          </a:xfrm>
          <a:prstGeom prst="roundRect">
            <a:avLst>
              <a:gd name="adj" fmla="val 11429"/>
            </a:avLst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2072640" y="5295310"/>
            <a:ext cx="80467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50" b="1" dirty="0">
                <a:solidFill>
                  <a:srgbClr val="FFFFFF"/>
                </a:solidFill>
              </a:rPr>
              <a:t>Frase final sugerida: “Por apenas R$ 0,19 centavos </a:t>
            </a:r>
            <a:r>
              <a:rPr lang="en-US" sz="1550" b="1" dirty="0" err="1">
                <a:solidFill>
                  <a:srgbClr val="FFFFFF"/>
                </a:solidFill>
              </a:rPr>
              <a:t>ao</a:t>
            </a:r>
            <a:r>
              <a:rPr lang="en-US" sz="1550" b="1" dirty="0">
                <a:solidFill>
                  <a:srgbClr val="FFFFFF"/>
                </a:solidFill>
              </a:rPr>
              <a:t> </a:t>
            </a:r>
            <a:r>
              <a:rPr lang="en-US" sz="1550" b="1" dirty="0" err="1">
                <a:solidFill>
                  <a:srgbClr val="FFFFFF"/>
                </a:solidFill>
              </a:rPr>
              <a:t>dia</a:t>
            </a:r>
            <a:r>
              <a:rPr lang="en-US" sz="1550" b="1" dirty="0">
                <a:solidFill>
                  <a:srgbClr val="FFFFFF"/>
                </a:solidFill>
              </a:rPr>
              <a:t>, você </a:t>
            </a:r>
            <a:r>
              <a:rPr lang="en-US" sz="1550" b="1" dirty="0" err="1">
                <a:solidFill>
                  <a:srgbClr val="FFFFFF"/>
                </a:solidFill>
              </a:rPr>
              <a:t>participa</a:t>
            </a:r>
            <a:r>
              <a:rPr lang="en-US" sz="1550" b="1" dirty="0">
                <a:solidFill>
                  <a:srgbClr val="FFFFFF"/>
                </a:solidFill>
              </a:rPr>
              <a:t>  o sorteio de R$ 10 mil. Vamos </a:t>
            </a:r>
            <a:r>
              <a:rPr lang="en-US" sz="1550" b="1" dirty="0" err="1">
                <a:solidFill>
                  <a:srgbClr val="FFFFFF"/>
                </a:solidFill>
              </a:rPr>
              <a:t>aproveitar</a:t>
            </a:r>
            <a:r>
              <a:rPr lang="en-US" sz="1550" b="1" dirty="0">
                <a:solidFill>
                  <a:srgbClr val="FFFFFF"/>
                </a:solidFill>
              </a:rPr>
              <a:t>? O </a:t>
            </a:r>
            <a:r>
              <a:rPr lang="en-US" sz="1550" b="1" dirty="0" err="1">
                <a:solidFill>
                  <a:srgbClr val="FFFFFF"/>
                </a:solidFill>
              </a:rPr>
              <a:t>momento</a:t>
            </a:r>
            <a:r>
              <a:rPr lang="en-US" sz="1550" b="1" dirty="0">
                <a:solidFill>
                  <a:srgbClr val="FFFFFF"/>
                </a:solidFill>
              </a:rPr>
              <a:t> é agora.”</a:t>
            </a:r>
            <a:endParaRPr lang="en-US" sz="155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521440" y="6428232"/>
            <a:ext cx="320040" cy="1828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algn="l"/>
            <a:fld id="{F7021451-1387-4CA6-816F-3879F97B5CBC}" type="slidenum">
              <a:rPr lang="en-US" b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83105D5-F823-CAFE-E336-1F8E18BE1E36}"/>
              </a:ext>
            </a:extLst>
          </p:cNvPr>
          <p:cNvSpPr/>
          <p:nvPr/>
        </p:nvSpPr>
        <p:spPr>
          <a:xfrm>
            <a:off x="446314" y="385339"/>
            <a:ext cx="8697686" cy="682822"/>
          </a:xfrm>
          <a:prstGeom prst="roundRect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0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5. Faça a pergunta certa no momento certo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D86C138-403C-F88F-28E4-C37391058E56}"/>
              </a:ext>
            </a:extLst>
          </p:cNvPr>
          <p:cNvSpPr/>
          <p:nvPr/>
        </p:nvSpPr>
        <p:spPr>
          <a:xfrm>
            <a:off x="2711039" y="1233064"/>
            <a:ext cx="6769921" cy="466735"/>
          </a:xfrm>
          <a:prstGeom prst="roundRect">
            <a:avLst/>
          </a:prstGeom>
          <a:solidFill>
            <a:srgbClr val="FFFF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Perguntas ou abordagens que jamais devemos fazer!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61AFA8C-4288-19E3-4A38-5DB17D578AF0}"/>
              </a:ext>
            </a:extLst>
          </p:cNvPr>
          <p:cNvSpPr txBox="1"/>
          <p:nvPr/>
        </p:nvSpPr>
        <p:spPr>
          <a:xfrm>
            <a:off x="488495" y="1838843"/>
            <a:ext cx="8655505" cy="3728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O </a:t>
            </a:r>
            <a:r>
              <a:rPr lang="pt-BR" sz="2000" b="1" dirty="0" err="1">
                <a:latin typeface="Gadugi" panose="020B0502040204020203" pitchFamily="34" charset="0"/>
                <a:ea typeface="Gadugi" panose="020B0502040204020203" pitchFamily="34" charset="0"/>
              </a:rPr>
              <a:t>Sr</a:t>
            </a: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(a). </a:t>
            </a:r>
            <a:r>
              <a:rPr lang="pt-BR" sz="2000" b="1" u="sng" dirty="0">
                <a:latin typeface="Gadugi" panose="020B0502040204020203" pitchFamily="34" charset="0"/>
                <a:ea typeface="Gadugi" panose="020B0502040204020203" pitchFamily="34" charset="0"/>
              </a:rPr>
              <a:t>NÃO</a:t>
            </a: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 gostaria de participar um </a:t>
            </a:r>
            <a:r>
              <a:rPr lang="pt-BR" sz="2000" b="1" u="sng" dirty="0">
                <a:latin typeface="Gadugi" panose="020B0502040204020203" pitchFamily="34" charset="0"/>
                <a:ea typeface="Gadugi" panose="020B0502040204020203" pitchFamily="34" charset="0"/>
              </a:rPr>
              <a:t>sorteio</a:t>
            </a: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u="sng" dirty="0">
                <a:latin typeface="Gadugi" panose="020B0502040204020203" pitchFamily="34" charset="0"/>
                <a:ea typeface="Gadugi" panose="020B0502040204020203" pitchFamily="34" charset="0"/>
              </a:rPr>
              <a:t>NÃO</a:t>
            </a: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 quer pagar um pouco a mais na fatura e contratar um </a:t>
            </a:r>
            <a:r>
              <a:rPr lang="pt-BR" sz="2000" b="1" u="sng" dirty="0">
                <a:latin typeface="Gadugi" panose="020B0502040204020203" pitchFamily="34" charset="0"/>
                <a:ea typeface="Gadugi" panose="020B0502040204020203" pitchFamily="34" charset="0"/>
              </a:rPr>
              <a:t>sorteio</a:t>
            </a: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Tem um </a:t>
            </a:r>
            <a:r>
              <a:rPr lang="pt-BR" sz="2000" b="1" u="sng" dirty="0" err="1">
                <a:latin typeface="Gadugi" panose="020B0502040204020203" pitchFamily="34" charset="0"/>
                <a:ea typeface="Gadugi" panose="020B0502040204020203" pitchFamily="34" charset="0"/>
              </a:rPr>
              <a:t>sorteiozinho</a:t>
            </a: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 aqui para concorrer, posso incluir na sua fatura?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Pode contratar o sorteio para ajudar a bater a minha meta do dia?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latin typeface="Gadugi" panose="020B0502040204020203" pitchFamily="34" charset="0"/>
                <a:ea typeface="Gadugi" panose="020B0502040204020203" pitchFamily="34" charset="0"/>
              </a:rPr>
              <a:t>O senhor costuma participar de sorteios?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99F9C50-951A-5B58-E47F-6B1BFAF2AB23}"/>
              </a:ext>
            </a:extLst>
          </p:cNvPr>
          <p:cNvSpPr/>
          <p:nvPr/>
        </p:nvSpPr>
        <p:spPr>
          <a:xfrm>
            <a:off x="3170733" y="5706216"/>
            <a:ext cx="5850532" cy="772901"/>
          </a:xfrm>
          <a:prstGeom prst="roundRect">
            <a:avLst/>
          </a:prstGeom>
          <a:solidFill>
            <a:srgbClr val="FF0000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Nunca faça esse tipo de abordagem</a:t>
            </a: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100% de chances de receber um NÃO</a:t>
            </a:r>
          </a:p>
        </p:txBody>
      </p:sp>
      <p:pic>
        <p:nvPicPr>
          <p:cNvPr id="9" name="Picture 4" descr="Mao Proibido Imagens – Download Grátis no Freepik">
            <a:extLst>
              <a:ext uri="{FF2B5EF4-FFF2-40B4-BE49-F238E27FC236}">
                <a16:creationId xmlns:a16="http://schemas.microsoft.com/office/drawing/2014/main" id="{2C71DADC-0E68-EAD7-7290-593D875CC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336" y="868720"/>
            <a:ext cx="2196803" cy="219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ulher afro não fazendo nenhum gesto com o dedo [download] - Designi">
            <a:extLst>
              <a:ext uri="{FF2B5EF4-FFF2-40B4-BE49-F238E27FC236}">
                <a16:creationId xmlns:a16="http://schemas.microsoft.com/office/drawing/2014/main" id="{3A25CA68-B5C4-6878-4999-9B7297D18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3" r="21889"/>
          <a:stretch/>
        </p:blipFill>
        <p:spPr bwMode="auto">
          <a:xfrm>
            <a:off x="9144000" y="2150859"/>
            <a:ext cx="3048000" cy="506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19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2655FF1-0D18-DCA8-40FC-4819DA4E838F}"/>
              </a:ext>
            </a:extLst>
          </p:cNvPr>
          <p:cNvSpPr txBox="1"/>
          <p:nvPr/>
        </p:nvSpPr>
        <p:spPr>
          <a:xfrm>
            <a:off x="370367" y="292170"/>
            <a:ext cx="114512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dirty="0">
                <a:latin typeface="Gadugi" panose="020B0502040204020203" pitchFamily="34" charset="0"/>
                <a:ea typeface="Gadugi" panose="020B0502040204020203" pitchFamily="34" charset="0"/>
              </a:rPr>
              <a:t>Conclusões Finais</a:t>
            </a:r>
          </a:p>
        </p:txBody>
      </p:sp>
      <p:pic>
        <p:nvPicPr>
          <p:cNvPr id="7" name="Picture 10" descr="png transparente da bela mulher de raça mista segurando placa em branco.  14463606 PNG">
            <a:extLst>
              <a:ext uri="{FF2B5EF4-FFF2-40B4-BE49-F238E27FC236}">
                <a16:creationId xmlns:a16="http://schemas.microsoft.com/office/drawing/2014/main" id="{90DA7B86-14CE-16FF-F1A9-36D2659EA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8" r="7339"/>
          <a:stretch/>
        </p:blipFill>
        <p:spPr bwMode="auto">
          <a:xfrm>
            <a:off x="3577737" y="2840"/>
            <a:ext cx="6973031" cy="68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3 Partes que Não Podem Faltar em um TCC – Guia do TCC">
            <a:extLst>
              <a:ext uri="{FF2B5EF4-FFF2-40B4-BE49-F238E27FC236}">
                <a16:creationId xmlns:a16="http://schemas.microsoft.com/office/drawing/2014/main" id="{702E4C62-E7CB-73B9-8A84-F75F9EDCD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700">
            <a:off x="4240807" y="2954180"/>
            <a:ext cx="6097487" cy="19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2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ay Kroc | Amazon.com.br">
            <a:extLst>
              <a:ext uri="{FF2B5EF4-FFF2-40B4-BE49-F238E27FC236}">
                <a16:creationId xmlns:a16="http://schemas.microsoft.com/office/drawing/2014/main" id="{F026FE84-35C6-4164-6051-BAF93C379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5F98C3"/>
              </a:clrFrom>
              <a:clrTo>
                <a:srgbClr val="5F98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29560" r="22819"/>
          <a:stretch/>
        </p:blipFill>
        <p:spPr bwMode="auto">
          <a:xfrm>
            <a:off x="8795657" y="3183386"/>
            <a:ext cx="3396343" cy="367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olha de Discurso: Retângulo com Cantos Arredondados 4">
            <a:extLst>
              <a:ext uri="{FF2B5EF4-FFF2-40B4-BE49-F238E27FC236}">
                <a16:creationId xmlns:a16="http://schemas.microsoft.com/office/drawing/2014/main" id="{E3917FCF-2202-7FE4-E6E8-B6B302139D00}"/>
              </a:ext>
            </a:extLst>
          </p:cNvPr>
          <p:cNvSpPr/>
          <p:nvPr/>
        </p:nvSpPr>
        <p:spPr>
          <a:xfrm>
            <a:off x="326570" y="1920198"/>
            <a:ext cx="8284029" cy="3368396"/>
          </a:xfrm>
          <a:prstGeom prst="wedgeRoundRectCallout">
            <a:avLst>
              <a:gd name="adj1" fmla="val 50665"/>
              <a:gd name="adj2" fmla="val 65443"/>
              <a:gd name="adj3" fmla="val 16667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Nada nesse mundo supera a velha e boa </a:t>
            </a:r>
            <a:r>
              <a:rPr lang="pt-BR" sz="3200" b="1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PERSISTÊNCIA</a:t>
            </a:r>
            <a:r>
              <a:rPr lang="pt-BR" sz="3200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. Talento não supera.</a:t>
            </a:r>
          </a:p>
          <a:p>
            <a:pPr algn="ctr"/>
            <a:r>
              <a:rPr lang="pt-BR" sz="3200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Não há nada mais comum do que talentosos fracassados.</a:t>
            </a:r>
          </a:p>
          <a:p>
            <a:pPr algn="ctr"/>
            <a:r>
              <a:rPr lang="pt-BR" sz="3200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A </a:t>
            </a:r>
            <a:r>
              <a:rPr lang="pt-BR" sz="3200" b="1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PERSISTÊNCIA</a:t>
            </a:r>
            <a:r>
              <a:rPr lang="pt-BR" sz="3200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 e a </a:t>
            </a:r>
            <a:r>
              <a:rPr lang="pt-BR" sz="3200" b="1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DETERMINAÇÃO</a:t>
            </a:r>
            <a:r>
              <a:rPr lang="pt-BR" sz="3200" dirty="0">
                <a:solidFill>
                  <a:schemeClr val="tx1"/>
                </a:solidFill>
                <a:latin typeface="Aptos" panose="020B0004020202020204" pitchFamily="34" charset="0"/>
                <a:cs typeface="Cavolini" panose="03000502040302020204" pitchFamily="66" charset="0"/>
              </a:rPr>
              <a:t> são muito poderosas!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70C09E7-A739-7E7E-E383-20B9A0E1DF94}"/>
              </a:ext>
            </a:extLst>
          </p:cNvPr>
          <p:cNvSpPr txBox="1"/>
          <p:nvPr/>
        </p:nvSpPr>
        <p:spPr>
          <a:xfrm>
            <a:off x="2810698" y="6038617"/>
            <a:ext cx="565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0" i="0" dirty="0">
                <a:effectLst/>
                <a:latin typeface="Aptos" panose="020B0004020202020204" pitchFamily="34" charset="0"/>
              </a:rPr>
              <a:t>Ray Kroc, fundador do McDonald’s</a:t>
            </a:r>
            <a:endParaRPr lang="pt-BR" sz="2000" dirty="0">
              <a:latin typeface="Aptos" panose="020B0004020202020204" pitchFamily="34" charset="0"/>
            </a:endParaRPr>
          </a:p>
        </p:txBody>
      </p:sp>
      <p:sp>
        <p:nvSpPr>
          <p:cNvPr id="8" name="Espaço Reservado para Texto 1">
            <a:extLst>
              <a:ext uri="{FF2B5EF4-FFF2-40B4-BE49-F238E27FC236}">
                <a16:creationId xmlns:a16="http://schemas.microsoft.com/office/drawing/2014/main" id="{DCBAFB4F-69EC-6763-C225-0339A2C3F3F7}"/>
              </a:ext>
            </a:extLst>
          </p:cNvPr>
          <p:cNvSpPr txBox="1">
            <a:spLocks/>
          </p:cNvSpPr>
          <p:nvPr/>
        </p:nvSpPr>
        <p:spPr>
          <a:xfrm>
            <a:off x="195683" y="230437"/>
            <a:ext cx="9135130" cy="939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200" b="1" dirty="0">
                <a:latin typeface="Aptos" panose="020B0004020202020204" pitchFamily="34" charset="0"/>
              </a:rPr>
              <a:t>Se você pretende alcançar seus objetivos, nunca deixe de ser PERSISTENTE...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82C9EC5-1952-3CD6-709F-9BFB4AC0C1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53" y="6198775"/>
            <a:ext cx="999368" cy="54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2655FF1-0D18-DCA8-40FC-4819DA4E838F}"/>
              </a:ext>
            </a:extLst>
          </p:cNvPr>
          <p:cNvSpPr txBox="1"/>
          <p:nvPr/>
        </p:nvSpPr>
        <p:spPr>
          <a:xfrm>
            <a:off x="370367" y="292170"/>
            <a:ext cx="114512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dirty="0">
                <a:latin typeface="Gadugi" panose="020B0502040204020203" pitchFamily="34" charset="0"/>
                <a:ea typeface="Gadugi" panose="020B0502040204020203" pitchFamily="34" charset="0"/>
              </a:rPr>
              <a:t>Recapitulando...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FF7C921-2C05-7432-FAF9-19D6DF85CC36}"/>
              </a:ext>
            </a:extLst>
          </p:cNvPr>
          <p:cNvSpPr txBox="1"/>
          <p:nvPr/>
        </p:nvSpPr>
        <p:spPr>
          <a:xfrm>
            <a:off x="370367" y="1369130"/>
            <a:ext cx="11451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Gadugi" panose="020B0502040204020203" pitchFamily="34" charset="0"/>
                <a:ea typeface="Gadugi" panose="020B0502040204020203" pitchFamily="34" charset="0"/>
              </a:rPr>
              <a:t>Qual a nossa missão mais importante após esse treinamento?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3B7517B-3A47-62AD-4C6A-80380F08A87D}"/>
              </a:ext>
            </a:extLst>
          </p:cNvPr>
          <p:cNvSpPr txBox="1"/>
          <p:nvPr/>
        </p:nvSpPr>
        <p:spPr>
          <a:xfrm>
            <a:off x="370367" y="2723359"/>
            <a:ext cx="11451266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000" b="1" dirty="0">
                <a:latin typeface="Gaduci"/>
              </a:rPr>
              <a:t>Executar na loja, as boas práticas compartilhadas</a:t>
            </a:r>
          </a:p>
          <a:p>
            <a:pPr marL="538163" indent="-5381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4000" b="1" dirty="0">
                <a:latin typeface="Gaduci"/>
              </a:rPr>
              <a:t>Garantir a Oferta em 100% das oportunidades e com </a:t>
            </a:r>
            <a:r>
              <a:rPr lang="pt-BR" sz="4000" b="1" u="sng" dirty="0">
                <a:latin typeface="Gaduci"/>
              </a:rPr>
              <a:t>Qualidade</a:t>
            </a:r>
          </a:p>
        </p:txBody>
      </p:sp>
    </p:spTree>
    <p:extLst>
      <p:ext uri="{BB962C8B-B14F-4D97-AF65-F5344CB8AC3E}">
        <p14:creationId xmlns:p14="http://schemas.microsoft.com/office/powerpoint/2010/main" val="1444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5700564E-F0EF-300B-3A75-BB076A6853BE}"/>
              </a:ext>
            </a:extLst>
          </p:cNvPr>
          <p:cNvSpPr txBox="1">
            <a:spLocks/>
          </p:cNvSpPr>
          <p:nvPr/>
        </p:nvSpPr>
        <p:spPr>
          <a:xfrm>
            <a:off x="1122948" y="1114064"/>
            <a:ext cx="9380050" cy="20330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6000" b="1" dirty="0">
                <a:latin typeface="MV Boli" panose="02000500030200090000" pitchFamily="2" charset="0"/>
                <a:cs typeface="MV Boli" panose="02000500030200090000" pitchFamily="2" charset="0"/>
              </a:rPr>
              <a:t>Muito Obrigado!</a:t>
            </a:r>
          </a:p>
          <a:p>
            <a:pPr marL="0" indent="0" algn="ctr">
              <a:buNone/>
            </a:pPr>
            <a:r>
              <a:rPr lang="pt-BR" sz="5400" b="1" dirty="0">
                <a:latin typeface="MV Boli" panose="02000500030200090000" pitchFamily="2" charset="0"/>
                <a:cs typeface="MV Boli" panose="02000500030200090000" pitchFamily="2" charset="0"/>
              </a:rPr>
              <a:t>Sucesso e Boas Vendas!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E5555D8-ABF7-89A6-974B-348D688B3B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0112" y="3066197"/>
            <a:ext cx="2714893" cy="147457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4E6121-D3D4-5F60-47DE-8E42B63F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521"/>
            <a:ext cx="12191999" cy="944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631C23-CE17-6B02-6102-E72EF3C0A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70" b="22616"/>
          <a:stretch/>
        </p:blipFill>
        <p:spPr>
          <a:xfrm>
            <a:off x="3224193" y="3366042"/>
            <a:ext cx="2811860" cy="8748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A64E58-2E16-AF00-6241-C48F828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934401"/>
            <a:ext cx="12191999" cy="94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095A459-A3A3-1CFE-8018-7D52E0529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7" r="26576"/>
          <a:stretch/>
        </p:blipFill>
        <p:spPr>
          <a:xfrm>
            <a:off x="8879277" y="-2074"/>
            <a:ext cx="3312723" cy="686007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4487CBFF-8D41-19E9-797A-1DE0B29959FE}"/>
              </a:ext>
            </a:extLst>
          </p:cNvPr>
          <p:cNvSpPr txBox="1">
            <a:spLocks/>
          </p:cNvSpPr>
          <p:nvPr/>
        </p:nvSpPr>
        <p:spPr>
          <a:xfrm>
            <a:off x="243986" y="1840910"/>
            <a:ext cx="9153542" cy="35982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 Companhia Argentina </a:t>
            </a:r>
            <a:r>
              <a:rPr lang="pt-BR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com </a:t>
            </a:r>
            <a:r>
              <a:rPr lang="pt-BR" b="1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8</a:t>
            </a:r>
            <a:r>
              <a:rPr lang="pt-BR" b="1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0</a:t>
            </a:r>
            <a:r>
              <a:rPr lang="pt-BR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 </a:t>
            </a:r>
            <a:r>
              <a:rPr lang="pt-BR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anos de experiência na América Latina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 </a:t>
            </a:r>
            <a:r>
              <a:rPr lang="pt-BR" b="1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10.000</a:t>
            </a:r>
            <a:r>
              <a:rPr lang="pt-BR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 colaboradores em </a:t>
            </a:r>
            <a:r>
              <a:rPr lang="pt-BR" b="1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4</a:t>
            </a:r>
            <a:r>
              <a:rPr lang="pt-BR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 países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 </a:t>
            </a:r>
            <a:r>
              <a:rPr lang="pt-BR" b="1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10</a:t>
            </a:r>
            <a:r>
              <a:rPr lang="pt-BR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 milhões de clientes segurados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rgbClr val="002060"/>
                </a:solidFill>
                <a:latin typeface="Aptos" panose="020B0004020202020204" pitchFamily="34" charset="0"/>
                <a:ea typeface="Gadugi" panose="020B0502040204020203" pitchFamily="34" charset="0"/>
              </a:rPr>
              <a:t> Atuação no Brasil desde 2014</a:t>
            </a:r>
          </a:p>
          <a:p>
            <a:pPr marL="0" indent="0">
              <a:lnSpc>
                <a:spcPct val="150000"/>
              </a:lnSpc>
              <a:buNone/>
            </a:pPr>
            <a:endParaRPr lang="pt-BR" b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b="1" dirty="0">
                <a:solidFill>
                  <a:srgbClr val="002060"/>
                </a:solidFill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2050" name="Picture 2" descr="Sindseg | Sancor Seguros inaugura seu 7º escritório no Brasil">
            <a:extLst>
              <a:ext uri="{FF2B5EF4-FFF2-40B4-BE49-F238E27FC236}">
                <a16:creationId xmlns:a16="http://schemas.microsoft.com/office/drawing/2014/main" id="{EDC3D089-B370-5FA9-E3B7-51D10AA5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09" y="5550904"/>
            <a:ext cx="3727629" cy="13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630434-25D7-9196-37B9-2F02D8E6CD0E}"/>
              </a:ext>
            </a:extLst>
          </p:cNvPr>
          <p:cNvSpPr txBox="1"/>
          <p:nvPr/>
        </p:nvSpPr>
        <p:spPr>
          <a:xfrm>
            <a:off x="351722" y="674384"/>
            <a:ext cx="76475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800" b="1" dirty="0">
                <a:solidFill>
                  <a:schemeClr val="accent5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Parceria </a:t>
            </a:r>
            <a:r>
              <a:rPr lang="pt-BR" sz="3800" b="1" dirty="0" err="1">
                <a:solidFill>
                  <a:schemeClr val="accent5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Festcard</a:t>
            </a:r>
            <a:r>
              <a:rPr lang="pt-BR" sz="3800" b="1" dirty="0">
                <a:solidFill>
                  <a:schemeClr val="accent5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e </a:t>
            </a:r>
            <a:r>
              <a:rPr lang="pt-BR" sz="3800" b="1" dirty="0" err="1">
                <a:solidFill>
                  <a:schemeClr val="accent5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Sancor</a:t>
            </a:r>
            <a:endParaRPr lang="pt-BR" sz="3800" b="1" dirty="0">
              <a:solidFill>
                <a:schemeClr val="accent5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9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37CAB60-0881-9543-EDC8-7C2AE91D6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39"/>
          <a:stretch/>
        </p:blipFill>
        <p:spPr>
          <a:xfrm>
            <a:off x="708478" y="1278390"/>
            <a:ext cx="6416584" cy="55796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AF941D-350A-25B5-DDC0-34D5886FCB85}"/>
              </a:ext>
            </a:extLst>
          </p:cNvPr>
          <p:cNvSpPr txBox="1"/>
          <p:nvPr/>
        </p:nvSpPr>
        <p:spPr>
          <a:xfrm>
            <a:off x="2030330" y="114540"/>
            <a:ext cx="8131339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ln>
                  <a:solidFill>
                    <a:schemeClr val="bg1">
                      <a:lumMod val="75000"/>
                    </a:schemeClr>
                  </a:solidFill>
                </a:ln>
                <a:latin typeface="Neue Haas Grotesk Text Pro" panose="020B0504020202020204" pitchFamily="34" charset="0"/>
                <a:ea typeface="Gadugi" panose="020B0502040204020203" pitchFamily="34" charset="0"/>
              </a:rPr>
              <a:t>Seguro  DIH Oscar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14DBB34-33C9-7788-2254-C1E3E3C04C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53" y="6198775"/>
            <a:ext cx="999368" cy="5427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86AAAF7-3DE1-B518-3232-74C421FB9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669" y="-12521"/>
            <a:ext cx="2030329" cy="9447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59D9FB-7344-5AF8-2EB2-0B32405D5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3280"/>
            <a:ext cx="1547446" cy="94472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029D5EE-558F-9083-A877-BE0613AA1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070" b="22616"/>
          <a:stretch/>
        </p:blipFill>
        <p:spPr>
          <a:xfrm>
            <a:off x="7254706" y="2878889"/>
            <a:ext cx="4228816" cy="13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EDE366A-8EBF-6E64-EF22-4CAD02FA576F}"/>
              </a:ext>
            </a:extLst>
          </p:cNvPr>
          <p:cNvSpPr txBox="1"/>
          <p:nvPr/>
        </p:nvSpPr>
        <p:spPr>
          <a:xfrm>
            <a:off x="370367" y="292170"/>
            <a:ext cx="1145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atin typeface="Gadugi" panose="020B0502040204020203" pitchFamily="34" charset="0"/>
                <a:ea typeface="Gadugi" panose="020B0502040204020203" pitchFamily="34" charset="0"/>
              </a:rPr>
              <a:t>Coberturas Seguro DIH Oscar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77E809-20EE-021E-FDE8-7880955DA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" y="1109980"/>
            <a:ext cx="11071860" cy="472440"/>
          </a:xfrm>
          <a:prstGeom prst="rect">
            <a:avLst/>
          </a:prstGeom>
        </p:spPr>
      </p:pic>
      <p:pic>
        <p:nvPicPr>
          <p:cNvPr id="25" name="Picture 6" descr="LP Cartão Natal - Eucard">
            <a:extLst>
              <a:ext uri="{FF2B5EF4-FFF2-40B4-BE49-F238E27FC236}">
                <a16:creationId xmlns:a16="http://schemas.microsoft.com/office/drawing/2014/main" id="{E0BF1313-58DB-02AC-FE3E-91F5245687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74"/>
          <a:stretch/>
        </p:blipFill>
        <p:spPr bwMode="auto">
          <a:xfrm>
            <a:off x="10460024" y="4876800"/>
            <a:ext cx="1731975" cy="197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79">
            <a:extLst>
              <a:ext uri="{FF2B5EF4-FFF2-40B4-BE49-F238E27FC236}">
                <a16:creationId xmlns:a16="http://schemas.microsoft.com/office/drawing/2014/main" id="{B25BC4E9-4B40-99CE-4548-F1E46DDB61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1519" y="1649737"/>
            <a:ext cx="11072812" cy="701675"/>
            <a:chOff x="327" y="2086"/>
            <a:chExt cx="6975" cy="442"/>
          </a:xfrm>
        </p:grpSpPr>
        <p:sp>
          <p:nvSpPr>
            <p:cNvPr id="86" name="AutoShape 78">
              <a:extLst>
                <a:ext uri="{FF2B5EF4-FFF2-40B4-BE49-F238E27FC236}">
                  <a16:creationId xmlns:a16="http://schemas.microsoft.com/office/drawing/2014/main" id="{49ACB622-148F-7F66-25CC-4DF23948CB6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7" y="2086"/>
              <a:ext cx="697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7" name="Rectangle 80">
              <a:extLst>
                <a:ext uri="{FF2B5EF4-FFF2-40B4-BE49-F238E27FC236}">
                  <a16:creationId xmlns:a16="http://schemas.microsoft.com/office/drawing/2014/main" id="{227A4F67-687E-6DD5-E399-FA1625937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2086"/>
              <a:ext cx="250" cy="44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8" name="Rectangle 81">
              <a:extLst>
                <a:ext uri="{FF2B5EF4-FFF2-40B4-BE49-F238E27FC236}">
                  <a16:creationId xmlns:a16="http://schemas.microsoft.com/office/drawing/2014/main" id="{2A9090CB-E378-3760-7071-D2E6312E2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" y="2086"/>
              <a:ext cx="1528" cy="442"/>
            </a:xfrm>
            <a:prstGeom prst="rect">
              <a:avLst/>
            </a:prstGeom>
            <a:solidFill>
              <a:srgbClr val="E2E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89" name="Rectangle 82">
              <a:extLst>
                <a:ext uri="{FF2B5EF4-FFF2-40B4-BE49-F238E27FC236}">
                  <a16:creationId xmlns:a16="http://schemas.microsoft.com/office/drawing/2014/main" id="{DE35B442-1B8B-49D6-9922-12355547C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" y="2086"/>
              <a:ext cx="5207" cy="44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0" name="Rectangle 83">
              <a:extLst>
                <a:ext uri="{FF2B5EF4-FFF2-40B4-BE49-F238E27FC236}">
                  <a16:creationId xmlns:a16="http://schemas.microsoft.com/office/drawing/2014/main" id="{AD56718D-D7AA-8BE2-9E85-AB1CCC628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" y="2237"/>
              <a:ext cx="4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Neue Haas Grotesk Text Pro" panose="020B0504020202020204" pitchFamily="34" charset="0"/>
                </a:rPr>
                <a:t>1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84">
              <a:extLst>
                <a:ext uri="{FF2B5EF4-FFF2-40B4-BE49-F238E27FC236}">
                  <a16:creationId xmlns:a16="http://schemas.microsoft.com/office/drawing/2014/main" id="{5AA00945-2D3B-9E18-EB86-AFF76658E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" y="2169"/>
              <a:ext cx="154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Diária por internação hospitalar 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85">
              <a:extLst>
                <a:ext uri="{FF2B5EF4-FFF2-40B4-BE49-F238E27FC236}">
                  <a16:creationId xmlns:a16="http://schemas.microsoft.com/office/drawing/2014/main" id="{B3D26534-8B25-A650-6A23-EE50B5EF5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" y="2314"/>
              <a:ext cx="5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por acidente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86">
              <a:extLst>
                <a:ext uri="{FF2B5EF4-FFF2-40B4-BE49-F238E27FC236}">
                  <a16:creationId xmlns:a16="http://schemas.microsoft.com/office/drawing/2014/main" id="{E87AD7F9-7D35-46C8-BC19-9D734C616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4" y="2179"/>
              <a:ext cx="114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Clientes que não tiverem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o cartão </a:t>
              </a:r>
              <a:r>
                <a:rPr lang="pt-BR" altLang="pt-BR" sz="14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FestCard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89">
              <a:extLst>
                <a:ext uri="{FF2B5EF4-FFF2-40B4-BE49-F238E27FC236}">
                  <a16:creationId xmlns:a16="http://schemas.microsoft.com/office/drawing/2014/main" id="{4A23A6E1-80EA-D2C8-C0E8-107F69D93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216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0">
              <a:extLst>
                <a:ext uri="{FF2B5EF4-FFF2-40B4-BE49-F238E27FC236}">
                  <a16:creationId xmlns:a16="http://schemas.microsoft.com/office/drawing/2014/main" id="{75C5BBE0-3D8D-0151-3AD2-7FE748AF2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227"/>
              <a:ext cx="66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/>
              <a:r>
                <a:rPr lang="pt-BR" altLang="pt-BR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Até 12 diárias </a:t>
              </a:r>
            </a:p>
          </p:txBody>
        </p:sp>
        <p:sp>
          <p:nvSpPr>
            <p:cNvPr id="98" name="Rectangle 91">
              <a:extLst>
                <a:ext uri="{FF2B5EF4-FFF2-40B4-BE49-F238E27FC236}">
                  <a16:creationId xmlns:a16="http://schemas.microsoft.com/office/drawing/2014/main" id="{8267ACD1-68AF-F67A-4B61-787755A6E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7" y="2235"/>
              <a:ext cx="66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100 reais cada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2">
              <a:extLst>
                <a:ext uri="{FF2B5EF4-FFF2-40B4-BE49-F238E27FC236}">
                  <a16:creationId xmlns:a16="http://schemas.microsoft.com/office/drawing/2014/main" id="{CAC6D1A0-0783-463C-AC2D-2532B7BA9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3" y="2178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94">
              <a:extLst>
                <a:ext uri="{FF2B5EF4-FFF2-40B4-BE49-F238E27FC236}">
                  <a16:creationId xmlns:a16="http://schemas.microsoft.com/office/drawing/2014/main" id="{D0DC1FD9-BD70-7320-11F2-E4DB24141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4" y="2241"/>
              <a:ext cx="2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Line 96">
              <a:extLst>
                <a:ext uri="{FF2B5EF4-FFF2-40B4-BE49-F238E27FC236}">
                  <a16:creationId xmlns:a16="http://schemas.microsoft.com/office/drawing/2014/main" id="{983EEE1D-065C-BDCC-3F5B-D7BA1E1AC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" y="2086"/>
              <a:ext cx="0" cy="442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" name="Rectangle 97">
              <a:extLst>
                <a:ext uri="{FF2B5EF4-FFF2-40B4-BE49-F238E27FC236}">
                  <a16:creationId xmlns:a16="http://schemas.microsoft.com/office/drawing/2014/main" id="{E3F45D35-0C98-6380-5A28-8B4B54E98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2086"/>
              <a:ext cx="5" cy="442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" name="Line 98">
              <a:extLst>
                <a:ext uri="{FF2B5EF4-FFF2-40B4-BE49-F238E27FC236}">
                  <a16:creationId xmlns:a16="http://schemas.microsoft.com/office/drawing/2014/main" id="{F2CDD021-F589-4DCA-FCA2-E167ECB30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" y="2091"/>
              <a:ext cx="0" cy="437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6" name="Rectangle 99">
              <a:extLst>
                <a:ext uri="{FF2B5EF4-FFF2-40B4-BE49-F238E27FC236}">
                  <a16:creationId xmlns:a16="http://schemas.microsoft.com/office/drawing/2014/main" id="{685DD9A3-4F01-3BDF-7792-E6FB15256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" y="2091"/>
              <a:ext cx="5" cy="43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7" name="Line 100">
              <a:extLst>
                <a:ext uri="{FF2B5EF4-FFF2-40B4-BE49-F238E27FC236}">
                  <a16:creationId xmlns:a16="http://schemas.microsoft.com/office/drawing/2014/main" id="{5CDC31F5-99FC-130F-0CD5-F035C9B76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" y="2091"/>
              <a:ext cx="0" cy="437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8" name="Rectangle 101">
              <a:extLst>
                <a:ext uri="{FF2B5EF4-FFF2-40B4-BE49-F238E27FC236}">
                  <a16:creationId xmlns:a16="http://schemas.microsoft.com/office/drawing/2014/main" id="{316A6948-0EF1-DBF8-EB44-99E87BF00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" y="2091"/>
              <a:ext cx="5" cy="43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9" name="Line 102">
              <a:extLst>
                <a:ext uri="{FF2B5EF4-FFF2-40B4-BE49-F238E27FC236}">
                  <a16:creationId xmlns:a16="http://schemas.microsoft.com/office/drawing/2014/main" id="{E5ABA5E8-5456-115C-06A9-E83F4B3C02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6" y="2091"/>
              <a:ext cx="0" cy="437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0" name="Rectangle 103">
              <a:extLst>
                <a:ext uri="{FF2B5EF4-FFF2-40B4-BE49-F238E27FC236}">
                  <a16:creationId xmlns:a16="http://schemas.microsoft.com/office/drawing/2014/main" id="{05C5D68F-969B-DDBD-771C-09289EBE4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6" y="2091"/>
              <a:ext cx="5" cy="43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1" name="Line 104">
              <a:extLst>
                <a:ext uri="{FF2B5EF4-FFF2-40B4-BE49-F238E27FC236}">
                  <a16:creationId xmlns:a16="http://schemas.microsoft.com/office/drawing/2014/main" id="{A6B77B1E-5B00-8327-55C4-53B324E3F9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3" y="2091"/>
              <a:ext cx="0" cy="437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2" name="Rectangle 105">
              <a:extLst>
                <a:ext uri="{FF2B5EF4-FFF2-40B4-BE49-F238E27FC236}">
                  <a16:creationId xmlns:a16="http://schemas.microsoft.com/office/drawing/2014/main" id="{DD72FA80-B718-9088-2CCC-2D5E8DC3D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3" y="2091"/>
              <a:ext cx="5" cy="43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3" name="Line 106">
              <a:extLst>
                <a:ext uri="{FF2B5EF4-FFF2-40B4-BE49-F238E27FC236}">
                  <a16:creationId xmlns:a16="http://schemas.microsoft.com/office/drawing/2014/main" id="{C00CE485-3EF5-9310-B7BE-500B05157B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18" y="2091"/>
              <a:ext cx="0" cy="437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" name="Rectangle 107">
              <a:extLst>
                <a:ext uri="{FF2B5EF4-FFF2-40B4-BE49-F238E27FC236}">
                  <a16:creationId xmlns:a16="http://schemas.microsoft.com/office/drawing/2014/main" id="{912B188A-4F99-5AEB-BBE7-4C554587C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8" y="2091"/>
              <a:ext cx="5" cy="43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5" name="Line 108">
              <a:extLst>
                <a:ext uri="{FF2B5EF4-FFF2-40B4-BE49-F238E27FC236}">
                  <a16:creationId xmlns:a16="http://schemas.microsoft.com/office/drawing/2014/main" id="{4F90B420-6A1D-F24A-D62A-16B52CC8B8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5" y="2091"/>
              <a:ext cx="0" cy="437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6" name="Rectangle 109">
              <a:extLst>
                <a:ext uri="{FF2B5EF4-FFF2-40B4-BE49-F238E27FC236}">
                  <a16:creationId xmlns:a16="http://schemas.microsoft.com/office/drawing/2014/main" id="{AFCB22D5-CFDE-FE24-5A91-981564FDC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5" y="2091"/>
              <a:ext cx="5" cy="43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7" name="Line 110">
              <a:extLst>
                <a:ext uri="{FF2B5EF4-FFF2-40B4-BE49-F238E27FC236}">
                  <a16:creationId xmlns:a16="http://schemas.microsoft.com/office/drawing/2014/main" id="{0A9E244F-AC1C-BAB3-3A12-89750DC041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7" y="2091"/>
              <a:ext cx="0" cy="437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8" name="Rectangle 111">
              <a:extLst>
                <a:ext uri="{FF2B5EF4-FFF2-40B4-BE49-F238E27FC236}">
                  <a16:creationId xmlns:a16="http://schemas.microsoft.com/office/drawing/2014/main" id="{C588464D-10B1-6EBA-CF0B-CA429DDAD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7" y="2091"/>
              <a:ext cx="5" cy="43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9" name="Line 112">
              <a:extLst>
                <a:ext uri="{FF2B5EF4-FFF2-40B4-BE49-F238E27FC236}">
                  <a16:creationId xmlns:a16="http://schemas.microsoft.com/office/drawing/2014/main" id="{2939E039-E598-8EFD-B03C-D0DE8229FA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" y="2086"/>
              <a:ext cx="6970" cy="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0" name="Rectangle 113">
              <a:extLst>
                <a:ext uri="{FF2B5EF4-FFF2-40B4-BE49-F238E27FC236}">
                  <a16:creationId xmlns:a16="http://schemas.microsoft.com/office/drawing/2014/main" id="{20BCE623-61EB-2427-6CEF-348427E8A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086"/>
              <a:ext cx="6970" cy="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1" name="Line 114">
              <a:extLst>
                <a:ext uri="{FF2B5EF4-FFF2-40B4-BE49-F238E27FC236}">
                  <a16:creationId xmlns:a16="http://schemas.microsoft.com/office/drawing/2014/main" id="{F3F337F6-8344-84E1-E109-921D21469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" y="2523"/>
              <a:ext cx="6970" cy="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2" name="Rectangle 115">
              <a:extLst>
                <a:ext uri="{FF2B5EF4-FFF2-40B4-BE49-F238E27FC236}">
                  <a16:creationId xmlns:a16="http://schemas.microsoft.com/office/drawing/2014/main" id="{C7A197C5-4468-77D6-3266-7EE91B8D8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523"/>
              <a:ext cx="6970" cy="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84" name="Group 181">
            <a:extLst>
              <a:ext uri="{FF2B5EF4-FFF2-40B4-BE49-F238E27FC236}">
                <a16:creationId xmlns:a16="http://schemas.microsoft.com/office/drawing/2014/main" id="{EC5AFDB6-C7C4-9181-148E-530820C253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1519" y="2554857"/>
            <a:ext cx="11071225" cy="966787"/>
            <a:chOff x="334" y="3365"/>
            <a:chExt cx="6974" cy="609"/>
          </a:xfrm>
        </p:grpSpPr>
        <p:sp>
          <p:nvSpPr>
            <p:cNvPr id="185" name="AutoShape 180">
              <a:extLst>
                <a:ext uri="{FF2B5EF4-FFF2-40B4-BE49-F238E27FC236}">
                  <a16:creationId xmlns:a16="http://schemas.microsoft.com/office/drawing/2014/main" id="{7299E01F-84B7-1027-CD2D-C8DE648756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4" y="3365"/>
              <a:ext cx="6974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6" name="Rectangle 182">
              <a:extLst>
                <a:ext uri="{FF2B5EF4-FFF2-40B4-BE49-F238E27FC236}">
                  <a16:creationId xmlns:a16="http://schemas.microsoft.com/office/drawing/2014/main" id="{9899461A-28D1-7CE8-0B01-4C7E9834E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" y="3365"/>
              <a:ext cx="250" cy="58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7" name="Rectangle 183">
              <a:extLst>
                <a:ext uri="{FF2B5EF4-FFF2-40B4-BE49-F238E27FC236}">
                  <a16:creationId xmlns:a16="http://schemas.microsoft.com/office/drawing/2014/main" id="{235128E2-E546-0094-D193-5A52B4282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" y="3365"/>
              <a:ext cx="1527" cy="585"/>
            </a:xfrm>
            <a:prstGeom prst="rect">
              <a:avLst/>
            </a:prstGeom>
            <a:solidFill>
              <a:srgbClr val="25F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8" name="Rectangle 184">
              <a:extLst>
                <a:ext uri="{FF2B5EF4-FFF2-40B4-BE49-F238E27FC236}">
                  <a16:creationId xmlns:a16="http://schemas.microsoft.com/office/drawing/2014/main" id="{C897F3DA-E8FF-D801-5E1F-DACDBAE9D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2" y="3365"/>
              <a:ext cx="5206" cy="58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9" name="Rectangle 185">
              <a:extLst>
                <a:ext uri="{FF2B5EF4-FFF2-40B4-BE49-F238E27FC236}">
                  <a16:creationId xmlns:a16="http://schemas.microsoft.com/office/drawing/2014/main" id="{F884FBF3-B113-802E-4AE1-87471725A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" y="3587"/>
              <a:ext cx="6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altLang="pt-BR" sz="1400" b="1" dirty="0">
                  <a:solidFill>
                    <a:srgbClr val="000000"/>
                  </a:solidFill>
                  <a:latin typeface="Neue Haas Grotesk Text Pro" panose="020B0504020202020204" pitchFamily="34" charset="0"/>
                </a:rPr>
                <a:t>2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0" name="Rectangle 186">
              <a:extLst>
                <a:ext uri="{FF2B5EF4-FFF2-40B4-BE49-F238E27FC236}">
                  <a16:creationId xmlns:a16="http://schemas.microsoft.com/office/drawing/2014/main" id="{5679D5A1-9F1C-25EB-46A4-C164CB55E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" y="3592"/>
              <a:ext cx="84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Número da Sorte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187">
              <a:extLst>
                <a:ext uri="{FF2B5EF4-FFF2-40B4-BE49-F238E27FC236}">
                  <a16:creationId xmlns:a16="http://schemas.microsoft.com/office/drawing/2014/main" id="{5ED40F08-BFA7-3AA5-410F-AAF92DA9B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592"/>
              <a:ext cx="32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Todos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2" name="Rectangle 188">
              <a:extLst>
                <a:ext uri="{FF2B5EF4-FFF2-40B4-BE49-F238E27FC236}">
                  <a16:creationId xmlns:a16="http://schemas.microsoft.com/office/drawing/2014/main" id="{7EC47265-6B85-EC50-D342-ADBB7BBCB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" y="3375"/>
              <a:ext cx="5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t-BR" altLang="pt-BR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1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3" name="Rectangle 189">
              <a:extLst>
                <a:ext uri="{FF2B5EF4-FFF2-40B4-BE49-F238E27FC236}">
                  <a16:creationId xmlns:a16="http://schemas.microsoft.com/office/drawing/2014/main" id="{8C889F0D-750C-370D-BE97-4B66ECC2E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" y="3375"/>
              <a:ext cx="37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sorteio 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4" name="Rectangle 190">
              <a:extLst>
                <a:ext uri="{FF2B5EF4-FFF2-40B4-BE49-F238E27FC236}">
                  <a16:creationId xmlns:a16="http://schemas.microsoft.com/office/drawing/2014/main" id="{7C15511E-9E6F-7C21-2C8E-AA9CF7296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" y="3375"/>
              <a:ext cx="36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mensal 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5" name="Rectangle 191">
              <a:extLst>
                <a:ext uri="{FF2B5EF4-FFF2-40B4-BE49-F238E27FC236}">
                  <a16:creationId xmlns:a16="http://schemas.microsoft.com/office/drawing/2014/main" id="{B7FD19F6-FC74-CB09-199A-9C5E9B2E4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3375"/>
              <a:ext cx="47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no último 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7" name="Rectangle 193">
              <a:extLst>
                <a:ext uri="{FF2B5EF4-FFF2-40B4-BE49-F238E27FC236}">
                  <a16:creationId xmlns:a16="http://schemas.microsoft.com/office/drawing/2014/main" id="{AA5B1E9F-4C69-41C3-32B0-3364FE051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" y="3383"/>
              <a:ext cx="5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sábado do 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8" name="Rectangle 194">
              <a:extLst>
                <a:ext uri="{FF2B5EF4-FFF2-40B4-BE49-F238E27FC236}">
                  <a16:creationId xmlns:a16="http://schemas.microsoft.com/office/drawing/2014/main" id="{3A648E9E-D5EB-B24E-7948-E87E45CA1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" y="3520"/>
              <a:ext cx="1936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mês através da Loteria Federal. Início dos 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9" name="Rectangle 195">
              <a:extLst>
                <a:ext uri="{FF2B5EF4-FFF2-40B4-BE49-F238E27FC236}">
                  <a16:creationId xmlns:a16="http://schemas.microsoft.com/office/drawing/2014/main" id="{167FD79E-B569-DFB7-D602-751FCE947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" y="3665"/>
              <a:ext cx="2075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sorteios no segundo mês subsequente ao da 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0" name="Rectangle 196">
              <a:extLst>
                <a:ext uri="{FF2B5EF4-FFF2-40B4-BE49-F238E27FC236}">
                  <a16:creationId xmlns:a16="http://schemas.microsoft.com/office/drawing/2014/main" id="{5C132221-5B31-78A9-8E03-4DA0E5C2F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2" y="3810"/>
              <a:ext cx="37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adesão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1" name="Rectangle 197">
              <a:extLst>
                <a:ext uri="{FF2B5EF4-FFF2-40B4-BE49-F238E27FC236}">
                  <a16:creationId xmlns:a16="http://schemas.microsoft.com/office/drawing/2014/main" id="{85620CA7-80FF-137C-F678-8E1D9CC4C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" y="3481"/>
              <a:ext cx="72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200" b="1" i="0" u="none" strike="noStrike" cap="none" normalizeH="0" baseline="0" dirty="0">
                  <a:ln>
                    <a:noFill/>
                  </a:ln>
                  <a:solidFill>
                    <a:srgbClr val="1F4E78"/>
                  </a:solidFill>
                  <a:effectLst/>
                  <a:latin typeface="Calibri" panose="020F0502020204030204" pitchFamily="34" charset="0"/>
                </a:rPr>
                <a:t>10.000,00</a:t>
              </a:r>
              <a:endPara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2" name="Rectangle 198">
              <a:extLst>
                <a:ext uri="{FF2B5EF4-FFF2-40B4-BE49-F238E27FC236}">
                  <a16:creationId xmlns:a16="http://schemas.microsoft.com/office/drawing/2014/main" id="{92D7D781-3402-8548-BEB8-AC3A13826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" y="3708"/>
              <a:ext cx="610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0" i="0" u="none" strike="noStrike" cap="none" normalizeH="0" baseline="0">
                  <a:ln>
                    <a:noFill/>
                  </a:ln>
                  <a:solidFill>
                    <a:srgbClr val="1F4E78"/>
                  </a:solidFill>
                  <a:effectLst/>
                  <a:latin typeface="Calibri" panose="020F0502020204030204" pitchFamily="34" charset="0"/>
                </a:rPr>
                <a:t>(Líquidos IR)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3" name="Rectangle 199">
              <a:extLst>
                <a:ext uri="{FF2B5EF4-FFF2-40B4-BE49-F238E27FC236}">
                  <a16:creationId xmlns:a16="http://schemas.microsoft.com/office/drawing/2014/main" id="{648A5EEB-5F61-3DBE-220C-6C6D9AB8E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2" y="3587"/>
              <a:ext cx="91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pt-BR" altLang="pt-B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4" name="Line 200">
              <a:extLst>
                <a:ext uri="{FF2B5EF4-FFF2-40B4-BE49-F238E27FC236}">
                  <a16:creationId xmlns:a16="http://schemas.microsoft.com/office/drawing/2014/main" id="{4441D145-C761-FCE8-8C3C-55CA1734B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3365"/>
              <a:ext cx="3203" cy="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5" name="Rectangle 201">
              <a:extLst>
                <a:ext uri="{FF2B5EF4-FFF2-40B4-BE49-F238E27FC236}">
                  <a16:creationId xmlns:a16="http://schemas.microsoft.com/office/drawing/2014/main" id="{A8A354A2-C2EE-C874-D986-EC9A95797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" y="3365"/>
              <a:ext cx="3203" cy="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6" name="Line 202">
              <a:extLst>
                <a:ext uri="{FF2B5EF4-FFF2-40B4-BE49-F238E27FC236}">
                  <a16:creationId xmlns:a16="http://schemas.microsoft.com/office/drawing/2014/main" id="{DD966F8E-4E87-A759-6630-674FB648EB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3945"/>
              <a:ext cx="3203" cy="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7" name="Rectangle 203">
              <a:extLst>
                <a:ext uri="{FF2B5EF4-FFF2-40B4-BE49-F238E27FC236}">
                  <a16:creationId xmlns:a16="http://schemas.microsoft.com/office/drawing/2014/main" id="{AFD90212-275F-9D99-B676-839CD4B43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" y="3945"/>
              <a:ext cx="3203" cy="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8" name="Line 204">
              <a:extLst>
                <a:ext uri="{FF2B5EF4-FFF2-40B4-BE49-F238E27FC236}">
                  <a16:creationId xmlns:a16="http://schemas.microsoft.com/office/drawing/2014/main" id="{941E210C-9DAB-FBC0-5E08-C09BF649B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" y="3365"/>
              <a:ext cx="0" cy="585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9" name="Rectangle 205">
              <a:extLst>
                <a:ext uri="{FF2B5EF4-FFF2-40B4-BE49-F238E27FC236}">
                  <a16:creationId xmlns:a16="http://schemas.microsoft.com/office/drawing/2014/main" id="{0939AFE3-6E02-B409-ACF0-C80B82FBE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" y="3365"/>
              <a:ext cx="5" cy="58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0" name="Line 206">
              <a:extLst>
                <a:ext uri="{FF2B5EF4-FFF2-40B4-BE49-F238E27FC236}">
                  <a16:creationId xmlns:a16="http://schemas.microsoft.com/office/drawing/2014/main" id="{7CD01826-E7FF-C2A1-7992-66406BCCBB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" y="3370"/>
              <a:ext cx="0" cy="58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1" name="Rectangle 207">
              <a:extLst>
                <a:ext uri="{FF2B5EF4-FFF2-40B4-BE49-F238E27FC236}">
                  <a16:creationId xmlns:a16="http://schemas.microsoft.com/office/drawing/2014/main" id="{FC280273-7278-7755-EDD2-DAA2E0897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" y="3370"/>
              <a:ext cx="5" cy="58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2" name="Line 208">
              <a:extLst>
                <a:ext uri="{FF2B5EF4-FFF2-40B4-BE49-F238E27FC236}">
                  <a16:creationId xmlns:a16="http://schemas.microsoft.com/office/drawing/2014/main" id="{CE76A363-EAB3-D468-B46C-7A8370491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2" y="3370"/>
              <a:ext cx="0" cy="58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3" name="Rectangle 209">
              <a:extLst>
                <a:ext uri="{FF2B5EF4-FFF2-40B4-BE49-F238E27FC236}">
                  <a16:creationId xmlns:a16="http://schemas.microsoft.com/office/drawing/2014/main" id="{96155937-FAFA-65D6-3516-8797F578F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2" y="3370"/>
              <a:ext cx="4" cy="58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4" name="Line 210">
              <a:extLst>
                <a:ext uri="{FF2B5EF4-FFF2-40B4-BE49-F238E27FC236}">
                  <a16:creationId xmlns:a16="http://schemas.microsoft.com/office/drawing/2014/main" id="{F4D5C409-EA38-2695-79E0-DDC63F9333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2" y="3365"/>
              <a:ext cx="0" cy="58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5" name="Rectangle 211">
              <a:extLst>
                <a:ext uri="{FF2B5EF4-FFF2-40B4-BE49-F238E27FC236}">
                  <a16:creationId xmlns:a16="http://schemas.microsoft.com/office/drawing/2014/main" id="{008E6435-EED8-725C-DC12-12823AA10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" y="3365"/>
              <a:ext cx="5" cy="5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6" name="Line 212">
              <a:extLst>
                <a:ext uri="{FF2B5EF4-FFF2-40B4-BE49-F238E27FC236}">
                  <a16:creationId xmlns:a16="http://schemas.microsoft.com/office/drawing/2014/main" id="{3FD6808F-E396-72FC-2A04-082E0FF03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9" y="3370"/>
              <a:ext cx="0" cy="58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7" name="Rectangle 213">
              <a:extLst>
                <a:ext uri="{FF2B5EF4-FFF2-40B4-BE49-F238E27FC236}">
                  <a16:creationId xmlns:a16="http://schemas.microsoft.com/office/drawing/2014/main" id="{78E032CF-0635-AD07-7976-F3CEB97A4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9" y="3370"/>
              <a:ext cx="5" cy="58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8" name="Line 214">
              <a:extLst>
                <a:ext uri="{FF2B5EF4-FFF2-40B4-BE49-F238E27FC236}">
                  <a16:creationId xmlns:a16="http://schemas.microsoft.com/office/drawing/2014/main" id="{810CBD0F-BDC9-C0B0-D4DA-085CE55FF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24" y="3370"/>
              <a:ext cx="0" cy="58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9" name="Rectangle 215">
              <a:extLst>
                <a:ext uri="{FF2B5EF4-FFF2-40B4-BE49-F238E27FC236}">
                  <a16:creationId xmlns:a16="http://schemas.microsoft.com/office/drawing/2014/main" id="{924E9021-59A4-F12A-C224-DF2F7BB6E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4" y="3370"/>
              <a:ext cx="5" cy="58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0" name="Line 216">
              <a:extLst>
                <a:ext uri="{FF2B5EF4-FFF2-40B4-BE49-F238E27FC236}">
                  <a16:creationId xmlns:a16="http://schemas.microsoft.com/office/drawing/2014/main" id="{3C3727FF-0967-FA99-96E3-819D90969B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3" y="3370"/>
              <a:ext cx="0" cy="58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1" name="Rectangle 217">
              <a:extLst>
                <a:ext uri="{FF2B5EF4-FFF2-40B4-BE49-F238E27FC236}">
                  <a16:creationId xmlns:a16="http://schemas.microsoft.com/office/drawing/2014/main" id="{1E7E39FE-7C5F-C1B6-8C43-9F017FBBB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3" y="3370"/>
              <a:ext cx="5" cy="58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2" name="Line 218">
              <a:extLst>
                <a:ext uri="{FF2B5EF4-FFF2-40B4-BE49-F238E27FC236}">
                  <a16:creationId xmlns:a16="http://schemas.microsoft.com/office/drawing/2014/main" id="{96063EBF-E708-6690-3031-1C21CDAEB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" y="3365"/>
              <a:ext cx="3761" cy="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223" name="Rectangle 219">
              <a:extLst>
                <a:ext uri="{FF2B5EF4-FFF2-40B4-BE49-F238E27FC236}">
                  <a16:creationId xmlns:a16="http://schemas.microsoft.com/office/drawing/2014/main" id="{14073D8A-CB98-EC0F-EC40-E570378DD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3365"/>
              <a:ext cx="3761" cy="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4" name="Line 220">
              <a:extLst>
                <a:ext uri="{FF2B5EF4-FFF2-40B4-BE49-F238E27FC236}">
                  <a16:creationId xmlns:a16="http://schemas.microsoft.com/office/drawing/2014/main" id="{B36EA356-5DEE-7C73-F65E-BD091FF44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7" y="3945"/>
              <a:ext cx="3761" cy="0"/>
            </a:xfrm>
            <a:prstGeom prst="line">
              <a:avLst/>
            </a:prstGeom>
            <a:noFill/>
            <a:ln w="0">
              <a:solidFill>
                <a:srgbClr val="A6A6A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5" name="Rectangle 221">
              <a:extLst>
                <a:ext uri="{FF2B5EF4-FFF2-40B4-BE49-F238E27FC236}">
                  <a16:creationId xmlns:a16="http://schemas.microsoft.com/office/drawing/2014/main" id="{F8456E5D-0DE5-E937-6261-B9D105AAA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" y="3945"/>
              <a:ext cx="3761" cy="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231" name="Rectangle 16">
            <a:extLst>
              <a:ext uri="{FF2B5EF4-FFF2-40B4-BE49-F238E27FC236}">
                <a16:creationId xmlns:a16="http://schemas.microsoft.com/office/drawing/2014/main" id="{81003915-1D4B-84E9-6AD3-565C44059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5507" y="1904421"/>
            <a:ext cx="6356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24 horas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D2CF381-C547-8ADE-FC84-17C4D9632BBA}"/>
              </a:ext>
            </a:extLst>
          </p:cNvPr>
          <p:cNvSpPr/>
          <p:nvPr/>
        </p:nvSpPr>
        <p:spPr>
          <a:xfrm>
            <a:off x="2711985" y="1558639"/>
            <a:ext cx="3373120" cy="11054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Valor do Prêmio</a:t>
            </a:r>
          </a:p>
          <a:p>
            <a:pPr algn="ctr"/>
            <a:r>
              <a:rPr lang="pt-BR" sz="36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R$ 5,99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97133C5-57EC-C18F-7B22-BD3921BE092D}"/>
              </a:ext>
            </a:extLst>
          </p:cNvPr>
          <p:cNvSpPr/>
          <p:nvPr/>
        </p:nvSpPr>
        <p:spPr>
          <a:xfrm>
            <a:off x="6685366" y="3009344"/>
            <a:ext cx="3373200" cy="1105200"/>
          </a:xfrm>
          <a:prstGeom prst="roundRect">
            <a:avLst/>
          </a:prstGeom>
          <a:solidFill>
            <a:srgbClr val="FFFF9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Vigência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12 meses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36CF91B-1A99-56A7-1B36-318457CC69C3}"/>
              </a:ext>
            </a:extLst>
          </p:cNvPr>
          <p:cNvSpPr/>
          <p:nvPr/>
        </p:nvSpPr>
        <p:spPr>
          <a:xfrm>
            <a:off x="2711984" y="3009344"/>
            <a:ext cx="3373121" cy="1105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Elegíveis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Clientes Mar Aberto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A8C3908-5AAD-553B-3A3F-220939D7C111}"/>
              </a:ext>
            </a:extLst>
          </p:cNvPr>
          <p:cNvSpPr/>
          <p:nvPr/>
        </p:nvSpPr>
        <p:spPr>
          <a:xfrm>
            <a:off x="6685366" y="1554480"/>
            <a:ext cx="3373200" cy="1105200"/>
          </a:xfrm>
          <a:prstGeom prst="roundRect">
            <a:avLst/>
          </a:prstGeom>
          <a:solidFill>
            <a:srgbClr val="FFC1C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Idade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18 até 70 anos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(70 anos 11 meses e 29 dias)</a:t>
            </a:r>
          </a:p>
        </p:txBody>
      </p:sp>
      <p:pic>
        <p:nvPicPr>
          <p:cNvPr id="8" name="Picture 4" descr="Saco de dinheiro verde cheio de ícone com ícone de dólar e renderização 3d  de moedas voadoras | Foto Premium">
            <a:extLst>
              <a:ext uri="{FF2B5EF4-FFF2-40B4-BE49-F238E27FC236}">
                <a16:creationId xmlns:a16="http://schemas.microsoft.com/office/drawing/2014/main" id="{CFD13850-14C6-4ABB-1154-3ABF53EB1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9" t="11648" r="33469" b="14412"/>
          <a:stretch/>
        </p:blipFill>
        <p:spPr bwMode="auto">
          <a:xfrm>
            <a:off x="9765921" y="3505199"/>
            <a:ext cx="2426079" cy="335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omem feliz após receber cashback Limite na Hora">
            <a:extLst>
              <a:ext uri="{FF2B5EF4-FFF2-40B4-BE49-F238E27FC236}">
                <a16:creationId xmlns:a16="http://schemas.microsoft.com/office/drawing/2014/main" id="{235B11AA-AE9E-7740-25C0-E582467A6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063" b="5242"/>
          <a:stretch/>
        </p:blipFill>
        <p:spPr bwMode="auto">
          <a:xfrm flipH="1">
            <a:off x="-2" y="2673267"/>
            <a:ext cx="2884007" cy="418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417D506-F2E7-A09C-0348-C3045565B299}"/>
              </a:ext>
            </a:extLst>
          </p:cNvPr>
          <p:cNvSpPr txBox="1"/>
          <p:nvPr/>
        </p:nvSpPr>
        <p:spPr>
          <a:xfrm>
            <a:off x="370367" y="292170"/>
            <a:ext cx="11451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Gadugi" panose="020B0502040204020203" pitchFamily="34" charset="0"/>
                <a:ea typeface="Gadugi" panose="020B0502040204020203" pitchFamily="34" charset="0"/>
              </a:rPr>
              <a:t>Principais características do DIH Super Cheque</a:t>
            </a:r>
          </a:p>
        </p:txBody>
      </p:sp>
    </p:spTree>
    <p:extLst>
      <p:ext uri="{BB962C8B-B14F-4D97-AF65-F5344CB8AC3E}">
        <p14:creationId xmlns:p14="http://schemas.microsoft.com/office/powerpoint/2010/main" val="3419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ED17CEE-B1CA-5D1C-7A34-90AB7FB89B46}"/>
              </a:ext>
            </a:extLst>
          </p:cNvPr>
          <p:cNvSpPr txBox="1"/>
          <p:nvPr/>
        </p:nvSpPr>
        <p:spPr>
          <a:xfrm>
            <a:off x="370367" y="205860"/>
            <a:ext cx="1145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Gadugi" panose="020B0502040204020203" pitchFamily="34" charset="0"/>
                <a:ea typeface="Gadugi" panose="020B0502040204020203" pitchFamily="34" charset="0"/>
              </a:rPr>
              <a:t>Composição do Número da Sorte – Loteria Federal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78B3743-DE14-25C2-F7CF-52D37D3C3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13" y="2112789"/>
            <a:ext cx="6448007" cy="414444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BF16AFB-46E3-C629-40F1-96872CBA946B}"/>
              </a:ext>
            </a:extLst>
          </p:cNvPr>
          <p:cNvSpPr txBox="1"/>
          <p:nvPr/>
        </p:nvSpPr>
        <p:spPr>
          <a:xfrm>
            <a:off x="370366" y="1038458"/>
            <a:ext cx="10969905" cy="8468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400" i="0" u="none" strike="noStrike" baseline="0" dirty="0">
                <a:latin typeface="Gaduci"/>
              </a:rPr>
              <a:t>O número contemplado é composto por cinco algarismos, obtidos através da leitura vertical da</a:t>
            </a:r>
            <a:r>
              <a:rPr lang="pt-BR" sz="2400" dirty="0">
                <a:latin typeface="Gaduci"/>
              </a:rPr>
              <a:t> 5ª</a:t>
            </a:r>
            <a:r>
              <a:rPr lang="pt-BR" sz="2400" i="0" u="none" strike="noStrike" baseline="0" dirty="0">
                <a:latin typeface="Gaduci"/>
              </a:rPr>
              <a:t> coluna conforme exemplo abaixo:</a:t>
            </a:r>
            <a:endParaRPr lang="pt-BR" sz="3600" dirty="0">
              <a:latin typeface="Gaduci"/>
            </a:endParaRP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3ECEE069-B00F-CDC9-76E4-84D51285FB99}"/>
              </a:ext>
            </a:extLst>
          </p:cNvPr>
          <p:cNvSpPr/>
          <p:nvPr/>
        </p:nvSpPr>
        <p:spPr>
          <a:xfrm rot="5400000">
            <a:off x="7679256" y="1739670"/>
            <a:ext cx="663228" cy="49841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5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9417D506-F2E7-A09C-0348-C3045565B299}"/>
              </a:ext>
            </a:extLst>
          </p:cNvPr>
          <p:cNvSpPr txBox="1"/>
          <p:nvPr/>
        </p:nvSpPr>
        <p:spPr>
          <a:xfrm>
            <a:off x="272047" y="292170"/>
            <a:ext cx="1145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atin typeface="Gadugi" panose="020B0502040204020203" pitchFamily="34" charset="0"/>
                <a:ea typeface="Gadugi" panose="020B0502040204020203" pitchFamily="34" charset="0"/>
              </a:rPr>
              <a:t>Utilização das coberturas dos Seguros</a:t>
            </a:r>
          </a:p>
        </p:txBody>
      </p:sp>
      <p:pic>
        <p:nvPicPr>
          <p:cNvPr id="12" name="Google Shape;1202;p36" descr="Call center estrutura de tópicos">
            <a:extLst>
              <a:ext uri="{FF2B5EF4-FFF2-40B4-BE49-F238E27FC236}">
                <a16:creationId xmlns:a16="http://schemas.microsoft.com/office/drawing/2014/main" id="{F3913DC9-21E3-7C8C-BAAD-B12EE62AB39C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44" y="1724434"/>
            <a:ext cx="658932" cy="62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03;p36" descr="Internet com preenchimento sólido">
            <a:extLst>
              <a:ext uri="{FF2B5EF4-FFF2-40B4-BE49-F238E27FC236}">
                <a16:creationId xmlns:a16="http://schemas.microsoft.com/office/drawing/2014/main" id="{A82087C9-5FAB-B9CD-772A-3A780211BA97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578" y="2408181"/>
            <a:ext cx="733663" cy="73366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BAF5788-7341-7DBF-BB9C-F1DF3E438968}"/>
              </a:ext>
            </a:extLst>
          </p:cNvPr>
          <p:cNvSpPr txBox="1"/>
          <p:nvPr/>
        </p:nvSpPr>
        <p:spPr>
          <a:xfrm>
            <a:off x="397944" y="1233064"/>
            <a:ext cx="3073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Central de Atendimento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9221F3F-6938-0007-CB12-7F0625632965}"/>
              </a:ext>
            </a:extLst>
          </p:cNvPr>
          <p:cNvSpPr txBox="1"/>
          <p:nvPr/>
        </p:nvSpPr>
        <p:spPr>
          <a:xfrm>
            <a:off x="559870" y="3019666"/>
            <a:ext cx="6187838" cy="309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pt-BR" dirty="0">
                <a:solidFill>
                  <a:srgbClr val="002060"/>
                </a:solidFill>
                <a:latin typeface="Gaduci"/>
              </a:rPr>
              <a:t>1. Envio dos documentos por e-mail</a:t>
            </a:r>
          </a:p>
          <a:p>
            <a:pPr>
              <a:lnSpc>
                <a:spcPts val="3400"/>
              </a:lnSpc>
            </a:pPr>
            <a:r>
              <a:rPr lang="pt-BR" dirty="0">
                <a:solidFill>
                  <a:srgbClr val="002060"/>
                </a:solidFill>
                <a:latin typeface="Gaduci"/>
              </a:rPr>
              <a:t>2. Análise dos documentos</a:t>
            </a:r>
          </a:p>
          <a:p>
            <a:pPr>
              <a:lnSpc>
                <a:spcPts val="3400"/>
              </a:lnSpc>
            </a:pPr>
            <a:r>
              <a:rPr lang="pt-BR" dirty="0">
                <a:solidFill>
                  <a:srgbClr val="002060"/>
                </a:solidFill>
                <a:latin typeface="Gaduci"/>
              </a:rPr>
              <a:t>3. Decisão do sinistro</a:t>
            </a:r>
          </a:p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t-BR" u="sng" dirty="0">
                <a:solidFill>
                  <a:srgbClr val="002060"/>
                </a:solidFill>
                <a:latin typeface="Gaduci"/>
              </a:rPr>
              <a:t>Se negado</a:t>
            </a:r>
            <a:r>
              <a:rPr lang="pt-BR" dirty="0">
                <a:solidFill>
                  <a:srgbClr val="002060"/>
                </a:solidFill>
                <a:latin typeface="Gaduci"/>
              </a:rPr>
              <a:t>: envia e-mail para o segurado</a:t>
            </a:r>
          </a:p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t-BR" u="sng" dirty="0">
                <a:solidFill>
                  <a:srgbClr val="002060"/>
                </a:solidFill>
                <a:latin typeface="Gaduci"/>
              </a:rPr>
              <a:t>Se aprovado</a:t>
            </a:r>
            <a:r>
              <a:rPr lang="pt-BR" dirty="0">
                <a:solidFill>
                  <a:srgbClr val="002060"/>
                </a:solidFill>
                <a:latin typeface="Gaduci"/>
              </a:rPr>
              <a:t>: programação do reembolso em conta corrente (Bolsa) ou Pagamento do Saldo Devedor do Cartão (Seguro Proteção Financeira) junto ao Cartão </a:t>
            </a:r>
            <a:r>
              <a:rPr lang="pt-BR" dirty="0" err="1">
                <a:solidFill>
                  <a:srgbClr val="002060"/>
                </a:solidFill>
                <a:latin typeface="Gaduci"/>
              </a:rPr>
              <a:t>Fest</a:t>
            </a:r>
            <a:r>
              <a:rPr lang="pt-BR" dirty="0">
                <a:solidFill>
                  <a:srgbClr val="002060"/>
                </a:solidFill>
                <a:latin typeface="Gaduci"/>
              </a:rPr>
              <a:t> Card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60DEB52-85B8-4D5A-A304-4D2C927BB28D}"/>
              </a:ext>
            </a:extLst>
          </p:cNvPr>
          <p:cNvSpPr txBox="1"/>
          <p:nvPr/>
        </p:nvSpPr>
        <p:spPr>
          <a:xfrm>
            <a:off x="6200504" y="1546631"/>
            <a:ext cx="5981338" cy="237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 dirty="0">
                <a:solidFill>
                  <a:srgbClr val="002060"/>
                </a:solidFill>
                <a:latin typeface="Gaduci"/>
              </a:rPr>
              <a:t>DIH </a:t>
            </a:r>
            <a:endParaRPr lang="pt-BR" dirty="0">
              <a:solidFill>
                <a:srgbClr val="002060"/>
              </a:solidFill>
              <a:latin typeface="Gaduci"/>
            </a:endParaRPr>
          </a:p>
          <a:p>
            <a:pPr algn="just">
              <a:lnSpc>
                <a:spcPts val="3000"/>
              </a:lnSpc>
            </a:pPr>
            <a:endParaRPr lang="pt-BR" dirty="0">
              <a:solidFill>
                <a:srgbClr val="002060"/>
              </a:solidFill>
              <a:latin typeface="Gaduci"/>
            </a:endParaRPr>
          </a:p>
          <a:p>
            <a:pPr marL="342900" indent="-34290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060"/>
                </a:solidFill>
                <a:latin typeface="Gaduci"/>
              </a:rPr>
              <a:t>Laudo médico: Acidente</a:t>
            </a:r>
          </a:p>
          <a:p>
            <a:pPr marL="342900" indent="-34290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060"/>
                </a:solidFill>
                <a:latin typeface="Gaduci"/>
              </a:rPr>
              <a:t>Outros documentos complementares se necessário</a:t>
            </a:r>
          </a:p>
          <a:p>
            <a:pPr marL="342900" indent="-34290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2060"/>
                </a:solidFill>
                <a:latin typeface="Sharp Sans Extrabold" pitchFamily="2" charset="0"/>
              </a:rPr>
              <a:t>Dados bancários</a:t>
            </a:r>
          </a:p>
          <a:p>
            <a:pPr marL="342900" indent="-342900" algn="just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2060"/>
              </a:solidFill>
              <a:latin typeface="Sharp Sans Extrabold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CACB6FF-F23A-A858-5528-3F69C4EF19F8}"/>
              </a:ext>
            </a:extLst>
          </p:cNvPr>
          <p:cNvSpPr txBox="1"/>
          <p:nvPr/>
        </p:nvSpPr>
        <p:spPr>
          <a:xfrm>
            <a:off x="6119368" y="5891445"/>
            <a:ext cx="57120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2060"/>
                </a:solidFill>
                <a:latin typeface="Gaduci"/>
              </a:rPr>
              <a:t>O </a:t>
            </a:r>
            <a:r>
              <a:rPr lang="pt-BR" b="1" dirty="0">
                <a:solidFill>
                  <a:srgbClr val="002060"/>
                </a:solidFill>
                <a:latin typeface="Gaduci"/>
              </a:rPr>
              <a:t>cancelamento</a:t>
            </a:r>
            <a:r>
              <a:rPr lang="pt-BR" dirty="0">
                <a:solidFill>
                  <a:srgbClr val="002060"/>
                </a:solidFill>
                <a:latin typeface="Gaduci"/>
              </a:rPr>
              <a:t> pode ser solicitado a qualquer momento da vigência do seguro. A partir de </a:t>
            </a:r>
            <a:r>
              <a:rPr lang="pt-BR" b="1" dirty="0">
                <a:solidFill>
                  <a:srgbClr val="002060"/>
                </a:solidFill>
                <a:latin typeface="Gaduci"/>
              </a:rPr>
              <a:t>70</a:t>
            </a:r>
            <a:r>
              <a:rPr lang="pt-BR" dirty="0">
                <a:solidFill>
                  <a:srgbClr val="002060"/>
                </a:solidFill>
                <a:latin typeface="Gaduci"/>
              </a:rPr>
              <a:t> dias de atraso o seguro é cancelado automaticamente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6A87533-3B31-A1AB-1FB5-9F6B3CF3264C}"/>
              </a:ext>
            </a:extLst>
          </p:cNvPr>
          <p:cNvSpPr txBox="1"/>
          <p:nvPr/>
        </p:nvSpPr>
        <p:spPr>
          <a:xfrm>
            <a:off x="1010868" y="1754571"/>
            <a:ext cx="5085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2060"/>
                </a:solidFill>
                <a:latin typeface="Gaduci"/>
              </a:rPr>
              <a:t>4003-0395 - Capitais e regiões metropolitanas </a:t>
            </a:r>
          </a:p>
          <a:p>
            <a:r>
              <a:rPr lang="pt-BR" dirty="0">
                <a:solidFill>
                  <a:srgbClr val="002060"/>
                </a:solidFill>
                <a:latin typeface="Gaduci"/>
              </a:rPr>
              <a:t>0800 200 0395 -  Demais localidades 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567108F-B1D0-DCB0-A3C5-DC2079C0C4E8}"/>
              </a:ext>
            </a:extLst>
          </p:cNvPr>
          <p:cNvSpPr txBox="1"/>
          <p:nvPr/>
        </p:nvSpPr>
        <p:spPr>
          <a:xfrm>
            <a:off x="1094241" y="2583854"/>
            <a:ext cx="6212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sinistrospessoas@sancorseguros.com</a:t>
            </a:r>
            <a:endParaRPr lang="pt-BR" sz="2000" u="sng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9EC3E57-68D3-344C-1B33-D8744F8065A6}"/>
              </a:ext>
            </a:extLst>
          </p:cNvPr>
          <p:cNvSpPr txBox="1"/>
          <p:nvPr/>
        </p:nvSpPr>
        <p:spPr>
          <a:xfrm>
            <a:off x="6595544" y="1222778"/>
            <a:ext cx="496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Documentos para Abertura do Sinistro</a:t>
            </a:r>
          </a:p>
        </p:txBody>
      </p:sp>
      <p:cxnSp>
        <p:nvCxnSpPr>
          <p:cNvPr id="23" name="Conexão reta 16">
            <a:extLst>
              <a:ext uri="{FF2B5EF4-FFF2-40B4-BE49-F238E27FC236}">
                <a16:creationId xmlns:a16="http://schemas.microsoft.com/office/drawing/2014/main" id="{D77CF1FF-2600-92CF-3D9F-C09C3390C68F}"/>
              </a:ext>
            </a:extLst>
          </p:cNvPr>
          <p:cNvCxnSpPr>
            <a:cxnSpLocks/>
          </p:cNvCxnSpPr>
          <p:nvPr/>
        </p:nvCxnSpPr>
        <p:spPr>
          <a:xfrm>
            <a:off x="5985693" y="1222778"/>
            <a:ext cx="0" cy="504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17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3F9D89B-8128-08D7-8F5C-3D45D44E6576}"/>
              </a:ext>
            </a:extLst>
          </p:cNvPr>
          <p:cNvSpPr txBox="1"/>
          <p:nvPr/>
        </p:nvSpPr>
        <p:spPr>
          <a:xfrm>
            <a:off x="418050" y="1177788"/>
            <a:ext cx="955907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800" b="1" dirty="0">
                <a:solidFill>
                  <a:srgbClr val="00206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Como Conduzir o processo da Oferta dos Seguros no Varejo </a:t>
            </a:r>
            <a:endParaRPr lang="en-US" sz="4800" dirty="0">
              <a:solidFill>
                <a:srgbClr val="002060"/>
              </a:solidFill>
              <a:latin typeface="Cooper Hewitt Heavy Bold"/>
            </a:endParaRPr>
          </a:p>
        </p:txBody>
      </p:sp>
      <p:pic>
        <p:nvPicPr>
          <p:cNvPr id="5" name="Picture 14" descr="Homem positivo Png - Baixar Imagens em PNG">
            <a:extLst>
              <a:ext uri="{FF2B5EF4-FFF2-40B4-BE49-F238E27FC236}">
                <a16:creationId xmlns:a16="http://schemas.microsoft.com/office/drawing/2014/main" id="{3E9BC2E3-B8E4-64AA-C241-17083F53A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9" b="35672"/>
          <a:stretch/>
        </p:blipFill>
        <p:spPr bwMode="auto">
          <a:xfrm>
            <a:off x="8190574" y="1031631"/>
            <a:ext cx="4106934" cy="58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FDE31B6-A111-BDDF-AE1E-D3317C635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521"/>
            <a:ext cx="12191999" cy="9447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C6AFA5A-F209-A518-E7EF-E9C40C799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70" b="22616"/>
          <a:stretch/>
        </p:blipFill>
        <p:spPr>
          <a:xfrm>
            <a:off x="3207350" y="3071741"/>
            <a:ext cx="4355610" cy="135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abe1f1-7217-4030-8ce7-3656a5e3c459">
      <Terms xmlns="http://schemas.microsoft.com/office/infopath/2007/PartnerControls"/>
    </lcf76f155ced4ddcb4097134ff3c332f>
    <TaxCatchAll xmlns="ecc3f6cb-b76b-481e-be2c-8067d27808f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74F3CA107EB914BB46FCE41ED6014EE" ma:contentTypeVersion="16" ma:contentTypeDescription="Crie um novo documento." ma:contentTypeScope="" ma:versionID="e00ca37442d801ceb7e1d49d866a03ee">
  <xsd:schema xmlns:xsd="http://www.w3.org/2001/XMLSchema" xmlns:xs="http://www.w3.org/2001/XMLSchema" xmlns:p="http://schemas.microsoft.com/office/2006/metadata/properties" xmlns:ns2="22abe1f1-7217-4030-8ce7-3656a5e3c459" xmlns:ns3="ecc3f6cb-b76b-481e-be2c-8067d27808f7" targetNamespace="http://schemas.microsoft.com/office/2006/metadata/properties" ma:root="true" ma:fieldsID="26f65f44d840eb183a0dfb3750331132" ns2:_="" ns3:_="">
    <xsd:import namespace="22abe1f1-7217-4030-8ce7-3656a5e3c459"/>
    <xsd:import namespace="ecc3f6cb-b76b-481e-be2c-8067d27808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be1f1-7217-4030-8ce7-3656a5e3c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526e1583-e227-4074-b14f-1a2459131a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c3f6cb-b76b-481e-be2c-8067d27808f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9f5dda1-a7af-4f45-860b-30b0b106c127}" ma:internalName="TaxCatchAll" ma:showField="CatchAllData" ma:web="ecc3f6cb-b76b-481e-be2c-8067d27808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E2DECC-7BC9-4273-B5BE-C450AAEC36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2A973F-4168-4204-8071-8CAED05ECD40}">
  <ds:schemaRefs>
    <ds:schemaRef ds:uri="http://schemas.microsoft.com/office/2006/metadata/properties"/>
    <ds:schemaRef ds:uri="http://schemas.microsoft.com/office/infopath/2007/PartnerControls"/>
    <ds:schemaRef ds:uri="22abe1f1-7217-4030-8ce7-3656a5e3c459"/>
    <ds:schemaRef ds:uri="ecc3f6cb-b76b-481e-be2c-8067d27808f7"/>
  </ds:schemaRefs>
</ds:datastoreItem>
</file>

<file path=customXml/itemProps3.xml><?xml version="1.0" encoding="utf-8"?>
<ds:datastoreItem xmlns:ds="http://schemas.openxmlformats.org/officeDocument/2006/customXml" ds:itemID="{F67049E3-35DD-4D62-93A5-64CF24D6B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be1f1-7217-4030-8ce7-3656a5e3c459"/>
    <ds:schemaRef ds:uri="ecc3f6cb-b76b-481e-be2c-8067d27808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1544</Words>
  <Application>Microsoft Office PowerPoint</Application>
  <PresentationFormat>Widescreen</PresentationFormat>
  <Paragraphs>202</Paragraphs>
  <Slides>27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Cooper Hewitt Heavy Bold</vt:lpstr>
      <vt:lpstr>Gaduci</vt:lpstr>
      <vt:lpstr>Gadugi</vt:lpstr>
      <vt:lpstr>MV Boli</vt:lpstr>
      <vt:lpstr>Neue Haas Grotesk Text Pro</vt:lpstr>
      <vt:lpstr>Sharp Sans Extrabold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Zanei</dc:creator>
  <cp:lastModifiedBy>ELIAS SANTIAGO BARBIERI DOS SANTOS</cp:lastModifiedBy>
  <cp:revision>19</cp:revision>
  <dcterms:created xsi:type="dcterms:W3CDTF">2024-07-01T12:56:57Z</dcterms:created>
  <dcterms:modified xsi:type="dcterms:W3CDTF">2026-03-09T03:20:36Z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0x010100174F3CA107EB914BB46FCE41ED6014EE</vt:lpwstr>
  </property>
  <property fmtid="{D5CDD505-2E9C-101B-9397-08002B2CF9AE}" pid="3" name="MediaServiceImageTags">
    <vt:lpwstr/>
  </property>
</Properties>
</file>